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89" r:id="rId19"/>
  </p:sldIdLst>
  <p:sldSz cx="10693400" cy="7556500"/>
  <p:notesSz cx="10693400" cy="75565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1" d="100"/>
          <a:sy n="111" d="100"/>
        </p:scale>
        <p:origin x="-96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31777" y="5315458"/>
            <a:ext cx="8229600" cy="44450"/>
          </a:xfrm>
          <a:custGeom>
            <a:avLst/>
            <a:gdLst/>
            <a:ahLst/>
            <a:cxnLst/>
            <a:rect l="l" t="t" r="r" b="b"/>
            <a:pathLst>
              <a:path w="8229600" h="44450">
                <a:moveTo>
                  <a:pt x="8229599" y="44195"/>
                </a:moveTo>
                <a:lnTo>
                  <a:pt x="8229599" y="0"/>
                </a:lnTo>
                <a:lnTo>
                  <a:pt x="0" y="0"/>
                </a:lnTo>
                <a:lnTo>
                  <a:pt x="0" y="44195"/>
                </a:lnTo>
                <a:lnTo>
                  <a:pt x="8229599" y="44195"/>
                </a:lnTo>
                <a:close/>
              </a:path>
            </a:pathLst>
          </a:custGeom>
          <a:ln w="9524">
            <a:solidFill>
              <a:srgbClr val="1025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1777" y="623309"/>
            <a:ext cx="8229845" cy="114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5424" y="1944433"/>
            <a:ext cx="8456295" cy="47123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png"/><Relationship Id="rId9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12" Type="http://schemas.openxmlformats.org/officeDocument/2006/relationships/image" Target="../media/image47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11" Type="http://schemas.openxmlformats.org/officeDocument/2006/relationships/image" Target="../media/image46.jpg"/><Relationship Id="rId5" Type="http://schemas.openxmlformats.org/officeDocument/2006/relationships/image" Target="../media/image40.jpg"/><Relationship Id="rId10" Type="http://schemas.openxmlformats.org/officeDocument/2006/relationships/image" Target="../media/image45.jpg"/><Relationship Id="rId4" Type="http://schemas.openxmlformats.org/officeDocument/2006/relationships/image" Target="../media/image39.png"/><Relationship Id="rId9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0500" y="882650"/>
            <a:ext cx="7772400" cy="1722266"/>
          </a:xfrm>
          <a:prstGeom prst="rect">
            <a:avLst/>
          </a:prstGeom>
          <a:solidFill>
            <a:srgbClr val="B3A2C7"/>
          </a:solidFill>
          <a:ln w="19050">
            <a:solidFill>
              <a:srgbClr val="604A7B"/>
            </a:solidFill>
            <a:prstDash val="lgDash"/>
          </a:ln>
        </p:spPr>
        <p:txBody>
          <a:bodyPr vert="horz" wrap="square" lIns="0" tIns="364490" rIns="0" bIns="0" rtlCol="0">
            <a:spAutoFit/>
          </a:bodyPr>
          <a:lstStyle/>
          <a:p>
            <a:pPr marL="2031364" marR="163195" indent="-1862455">
              <a:lnSpc>
                <a:spcPct val="100000"/>
              </a:lnSpc>
              <a:spcBef>
                <a:spcPts val="2870"/>
              </a:spcBef>
            </a:pPr>
            <a:r>
              <a:rPr b="1" spc="-5" dirty="0"/>
              <a:t>Mujeres invisibles en la Ciencia y  las</a:t>
            </a:r>
            <a:r>
              <a:rPr b="1" spc="5" dirty="0"/>
              <a:t> </a:t>
            </a:r>
            <a:r>
              <a:rPr b="1" spc="-5" dirty="0"/>
              <a:t>Matemáticas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39493" y="5911850"/>
            <a:ext cx="5638800" cy="852798"/>
          </a:xfrm>
          <a:prstGeom prst="rect">
            <a:avLst/>
          </a:prstGeom>
          <a:solidFill>
            <a:srgbClr val="DEBDE1"/>
          </a:solidFill>
          <a:ln w="9524">
            <a:solidFill>
              <a:srgbClr val="215968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70"/>
              </a:spcBef>
            </a:pPr>
            <a:r>
              <a:rPr lang="es-ES" sz="1800" b="1" u="sng" spc="-5" dirty="0" smtClean="0">
                <a:solidFill>
                  <a:srgbClr val="C00000"/>
                </a:solidFill>
                <a:latin typeface="Arial"/>
                <a:cs typeface="Arial"/>
              </a:rPr>
              <a:t>EL EFECTO MATILDA</a:t>
            </a:r>
            <a:r>
              <a:rPr lang="es-ES" sz="1800" b="1" spc="-5" dirty="0" smtClean="0">
                <a:solidFill>
                  <a:srgbClr val="C00000"/>
                </a:solidFill>
                <a:latin typeface="Arial"/>
                <a:cs typeface="Arial"/>
              </a:rPr>
              <a:t>= </a:t>
            </a:r>
            <a:r>
              <a:rPr lang="es-ES" sz="1800" b="1" spc="-5" dirty="0" smtClean="0">
                <a:latin typeface="Arial"/>
                <a:cs typeface="Arial"/>
              </a:rPr>
              <a:t>GRANDES MUJERES CUYO TRABAJO FUE ATRIBUIDO A HOMBRES.</a:t>
            </a:r>
            <a:endParaRPr sz="1800" b="1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89709" y="3092450"/>
            <a:ext cx="2487929" cy="245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46" t="3664" r="5355" b="69105"/>
          <a:stretch/>
        </p:blipFill>
        <p:spPr bwMode="auto">
          <a:xfrm>
            <a:off x="1718109" y="5271568"/>
            <a:ext cx="487278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504" y="3064330"/>
            <a:ext cx="487814" cy="515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61" y="3198127"/>
            <a:ext cx="457653" cy="4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70" y="5067573"/>
            <a:ext cx="475908" cy="46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624" y="3939318"/>
            <a:ext cx="467848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4187267"/>
            <a:ext cx="54199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448" y="4149662"/>
            <a:ext cx="425957" cy="56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3140353"/>
            <a:ext cx="440531" cy="581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748" y="3970504"/>
            <a:ext cx="493713" cy="46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930" y="5039232"/>
            <a:ext cx="493713" cy="46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82" y="4426926"/>
            <a:ext cx="493847" cy="43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6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531" y="3220920"/>
            <a:ext cx="477749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7" name="Picture 1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935" y="4956175"/>
            <a:ext cx="489529" cy="46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292" y="3987973"/>
            <a:ext cx="425527" cy="40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022" y="623309"/>
            <a:ext cx="8229600" cy="11669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4">
            <a:solidFill>
              <a:srgbClr val="98480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90525">
              <a:lnSpc>
                <a:spcPts val="4250"/>
              </a:lnSpc>
            </a:pPr>
            <a:r>
              <a:rPr lang="es-ES" sz="4000" b="1" spc="-5" smtClean="0">
                <a:latin typeface="Calibri"/>
                <a:cs typeface="Calibri"/>
              </a:rPr>
              <a:t>1. Su deseo </a:t>
            </a:r>
            <a:r>
              <a:rPr lang="es-ES" sz="4000" b="1" spc="-10" smtClean="0">
                <a:latin typeface="Calibri"/>
                <a:cs typeface="Calibri"/>
              </a:rPr>
              <a:t>de </a:t>
            </a:r>
            <a:r>
              <a:rPr lang="es-ES" sz="4000" b="1" spc="-5" smtClean="0">
                <a:latin typeface="Calibri"/>
                <a:cs typeface="Calibri"/>
              </a:rPr>
              <a:t>conocimiento</a:t>
            </a:r>
            <a:r>
              <a:rPr lang="es-ES" sz="4000" b="1" spc="-25" smtClean="0">
                <a:latin typeface="Calibri"/>
                <a:cs typeface="Calibri"/>
              </a:rPr>
              <a:t> </a:t>
            </a:r>
            <a:r>
              <a:rPr lang="es-ES" sz="4000" b="1" spc="-5" smtClean="0">
                <a:latin typeface="Calibri"/>
                <a:cs typeface="Calibri"/>
              </a:rPr>
              <a:t>supera</a:t>
            </a:r>
            <a:endParaRPr lang="es-ES" sz="4000" b="1" smtClean="0">
              <a:latin typeface="Calibri"/>
              <a:cs typeface="Calibri"/>
            </a:endParaRPr>
          </a:p>
          <a:p>
            <a:pPr marL="2923540">
              <a:lnSpc>
                <a:spcPts val="4750"/>
              </a:lnSpc>
            </a:pPr>
            <a:r>
              <a:rPr lang="es-ES" sz="4000" b="1" spc="-10" smtClean="0">
                <a:latin typeface="Calibri"/>
                <a:cs typeface="Calibri"/>
              </a:rPr>
              <a:t>dificultades.</a:t>
            </a:r>
            <a:endParaRPr lang="es-ES" sz="4000" b="1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2022" y="1949196"/>
            <a:ext cx="8229600" cy="4900930"/>
          </a:xfrm>
          <a:custGeom>
            <a:avLst/>
            <a:gdLst/>
            <a:ahLst/>
            <a:cxnLst/>
            <a:rect l="l" t="t" r="r" b="b"/>
            <a:pathLst>
              <a:path w="8229600" h="4900930">
                <a:moveTo>
                  <a:pt x="0" y="0"/>
                </a:moveTo>
                <a:lnTo>
                  <a:pt x="0" y="4900422"/>
                </a:lnTo>
                <a:lnTo>
                  <a:pt x="8229600" y="4900422"/>
                </a:lnTo>
                <a:lnTo>
                  <a:pt x="8229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lang="es-ES"/>
          </a:p>
        </p:txBody>
      </p:sp>
      <p:sp>
        <p:nvSpPr>
          <p:cNvPr id="4" name="object 4"/>
          <p:cNvSpPr/>
          <p:nvPr/>
        </p:nvSpPr>
        <p:spPr>
          <a:xfrm>
            <a:off x="1232022" y="1949195"/>
            <a:ext cx="8229600" cy="4900930"/>
          </a:xfrm>
          <a:custGeom>
            <a:avLst/>
            <a:gdLst/>
            <a:ahLst/>
            <a:cxnLst/>
            <a:rect l="l" t="t" r="r" b="b"/>
            <a:pathLst>
              <a:path w="8229600" h="4900930">
                <a:moveTo>
                  <a:pt x="0" y="0"/>
                </a:moveTo>
                <a:lnTo>
                  <a:pt x="0" y="4900421"/>
                </a:lnTo>
                <a:lnTo>
                  <a:pt x="8229599" y="4900421"/>
                </a:lnTo>
                <a:lnTo>
                  <a:pt x="822959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984807"/>
            </a:solidFill>
          </a:ln>
        </p:spPr>
        <p:txBody>
          <a:bodyPr wrap="square" lIns="0" tIns="0" rIns="0" bIns="0" rtlCol="0"/>
          <a:lstStyle/>
          <a:p>
            <a:endParaRPr lang="es-ES"/>
          </a:p>
        </p:txBody>
      </p:sp>
      <p:sp>
        <p:nvSpPr>
          <p:cNvPr id="5" name="object 5"/>
          <p:cNvSpPr txBox="1"/>
          <p:nvPr/>
        </p:nvSpPr>
        <p:spPr>
          <a:xfrm>
            <a:off x="1697608" y="1960117"/>
            <a:ext cx="6612255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5215255" algn="l"/>
              </a:tabLst>
            </a:pPr>
            <a:r>
              <a:rPr lang="es-ES" sz="3200" spc="-5" dirty="0" smtClean="0">
                <a:latin typeface="Calibri"/>
                <a:cs typeface="Calibri"/>
              </a:rPr>
              <a:t>Astrónomas	Médicas</a:t>
            </a:r>
            <a:endParaRPr lang="es-ES" sz="3200" dirty="0" smtClean="0">
              <a:latin typeface="Calibri"/>
              <a:cs typeface="Calibri"/>
            </a:endParaRPr>
          </a:p>
          <a:p>
            <a:pPr marL="518159" algn="ctr">
              <a:lnSpc>
                <a:spcPct val="100000"/>
              </a:lnSpc>
            </a:pPr>
            <a:r>
              <a:rPr lang="es-ES" sz="3200" spc="-5" dirty="0" smtClean="0">
                <a:latin typeface="Calibri"/>
                <a:cs typeface="Calibri"/>
              </a:rPr>
              <a:t>Matemáticas</a:t>
            </a:r>
            <a:endParaRPr lang="es-ES" sz="3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3458" y="4297170"/>
            <a:ext cx="193167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es-ES" sz="3200" spc="-5" smtClean="0">
                <a:latin typeface="Calibri"/>
                <a:cs typeface="Calibri"/>
              </a:rPr>
              <a:t>Alquimistas</a:t>
            </a:r>
            <a:endParaRPr lang="es-ES"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38625" y="4297170"/>
            <a:ext cx="14509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es-ES" sz="3200" spc="-5" smtClean="0">
                <a:latin typeface="Calibri"/>
                <a:cs typeface="Calibri"/>
              </a:rPr>
              <a:t>Filósofas</a:t>
            </a:r>
            <a:endParaRPr lang="es-ES"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42394" y="4919471"/>
            <a:ext cx="1792223" cy="17190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/>
          <a:lstStyle/>
          <a:p>
            <a:endParaRPr lang="es-ES"/>
          </a:p>
        </p:txBody>
      </p:sp>
      <p:sp>
        <p:nvSpPr>
          <p:cNvPr id="9" name="object 9"/>
          <p:cNvSpPr/>
          <p:nvPr/>
        </p:nvSpPr>
        <p:spPr>
          <a:xfrm>
            <a:off x="4417952" y="3300872"/>
            <a:ext cx="1514855" cy="1642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reflection blurRad="6350" stA="50000" endA="300" endPos="55500" dist="50800" dir="5400000" sy="-100000" algn="bl" rotWithShape="0"/>
          </a:effectLst>
        </p:spPr>
        <p:txBody>
          <a:bodyPr wrap="square" lIns="0" tIns="0" rIns="0" bIns="0" rtlCol="0"/>
          <a:lstStyle/>
          <a:p>
            <a:endParaRPr lang="es-ES"/>
          </a:p>
        </p:txBody>
      </p:sp>
      <p:sp>
        <p:nvSpPr>
          <p:cNvPr id="10" name="object 10"/>
          <p:cNvSpPr/>
          <p:nvPr/>
        </p:nvSpPr>
        <p:spPr>
          <a:xfrm>
            <a:off x="7061330" y="2503356"/>
            <a:ext cx="1409569" cy="1295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effectLst>
            <a:reflection blurRad="6350" stA="52000" endA="300" endPos="35000" dir="5400000" sy="-100000" algn="bl" rotWithShape="0"/>
          </a:effectLst>
        </p:spPr>
        <p:txBody>
          <a:bodyPr wrap="square" lIns="0" tIns="0" rIns="0" bIns="0" rtlCol="0"/>
          <a:lstStyle/>
          <a:p>
            <a:endParaRPr lang="es-ES"/>
          </a:p>
        </p:txBody>
      </p:sp>
      <p:sp>
        <p:nvSpPr>
          <p:cNvPr id="11" name="object 11"/>
          <p:cNvSpPr/>
          <p:nvPr/>
        </p:nvSpPr>
        <p:spPr>
          <a:xfrm>
            <a:off x="6561459" y="4919471"/>
            <a:ext cx="2214241" cy="1590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/>
          <a:lstStyle/>
          <a:p>
            <a:endParaRPr lang="es-ES"/>
          </a:p>
        </p:txBody>
      </p:sp>
      <p:sp>
        <p:nvSpPr>
          <p:cNvPr id="12" name="object 12"/>
          <p:cNvSpPr/>
          <p:nvPr/>
        </p:nvSpPr>
        <p:spPr>
          <a:xfrm>
            <a:off x="1846204" y="2491739"/>
            <a:ext cx="1500377" cy="15003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effectLst>
            <a:reflection blurRad="6350" stA="52000" endA="300" endPos="35000" dir="5400000" sy="-100000" algn="bl" rotWithShape="0"/>
          </a:effectLst>
        </p:spPr>
        <p:txBody>
          <a:bodyPr wrap="square" lIns="0" tIns="0" rIns="0" bIns="0" rtlCol="0"/>
          <a:lstStyle/>
          <a:p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527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4">
            <a:solidFill>
              <a:srgbClr val="7030A0"/>
            </a:solidFill>
          </a:ln>
        </p:spPr>
        <p:txBody>
          <a:bodyPr vert="horz" wrap="square" lIns="0" tIns="2349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50"/>
              </a:spcBef>
            </a:pPr>
            <a:r>
              <a:rPr lang="es-ES" sz="4000" b="1" spc="-5" dirty="0" smtClean="0"/>
              <a:t>MARIE CURIE (1867-1934)</a:t>
            </a:r>
            <a:endParaRPr sz="4000" b="1" dirty="0"/>
          </a:p>
        </p:txBody>
      </p:sp>
      <p:grpSp>
        <p:nvGrpSpPr>
          <p:cNvPr id="7" name="6 Grupo"/>
          <p:cNvGrpSpPr/>
          <p:nvPr/>
        </p:nvGrpSpPr>
        <p:grpSpPr>
          <a:xfrm>
            <a:off x="1231900" y="1797050"/>
            <a:ext cx="8229478" cy="5105400"/>
            <a:chOff x="1232022" y="1720850"/>
            <a:chExt cx="8229478" cy="51054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2022" y="1720850"/>
              <a:ext cx="8229478" cy="510540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7700" y="2978506"/>
              <a:ext cx="2590800" cy="3290131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3 CuadroTexto"/>
          <p:cNvSpPr txBox="1"/>
          <p:nvPr/>
        </p:nvSpPr>
        <p:spPr>
          <a:xfrm>
            <a:off x="1841560" y="2928517"/>
            <a:ext cx="3505201" cy="3416320"/>
          </a:xfrm>
          <a:prstGeom prst="rect">
            <a:avLst/>
          </a:prstGeom>
          <a:ln w="38100">
            <a:prstDash val="dashDot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Fue la mujer que dedicó su vida entera a la </a:t>
            </a:r>
            <a:r>
              <a:rPr lang="es-ES" b="1" dirty="0" smtClean="0"/>
              <a:t>radiactividad</a:t>
            </a:r>
            <a:r>
              <a:rPr lang="es-ES" dirty="0" smtClean="0"/>
              <a:t>, siendo la máxima pionera en este ámbito. </a:t>
            </a:r>
            <a:r>
              <a:rPr lang="es-ES" dirty="0"/>
              <a:t>P</a:t>
            </a:r>
            <a:r>
              <a:rPr lang="es-ES" dirty="0" smtClean="0"/>
              <a:t>rimera </a:t>
            </a:r>
            <a:r>
              <a:rPr lang="es-ES" dirty="0" smtClean="0"/>
              <a:t>persona en conseguir 2 premios </a:t>
            </a:r>
            <a:r>
              <a:rPr lang="es-ES" b="1" dirty="0" smtClean="0"/>
              <a:t>Nobel en 1903 y 1911 </a:t>
            </a:r>
            <a:r>
              <a:rPr lang="es-ES" dirty="0" smtClean="0"/>
              <a:t>y hoy, a más de 75 años de su muerte, sus papeles son tan radiactivos que no pueden manejarse sin un equipo especial. Su legado y sus conocimientos en física y química impulsaron grandes avances.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4023" y="673716"/>
            <a:ext cx="8229600" cy="8790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4">
            <a:solidFill>
              <a:srgbClr val="215968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b="1" spc="-5" dirty="0" smtClean="0"/>
              <a:t>ROSALIND FRANKLIN (1920-1958)</a:t>
            </a:r>
            <a:endParaRPr b="1" spc="-5" dirty="0"/>
          </a:p>
        </p:txBody>
      </p:sp>
      <p:grpSp>
        <p:nvGrpSpPr>
          <p:cNvPr id="4" name="3 Grupo"/>
          <p:cNvGrpSpPr/>
          <p:nvPr/>
        </p:nvGrpSpPr>
        <p:grpSpPr>
          <a:xfrm>
            <a:off x="1308100" y="1861439"/>
            <a:ext cx="8229600" cy="5313353"/>
            <a:chOff x="1308100" y="1861440"/>
            <a:chExt cx="8229600" cy="5313353"/>
          </a:xfrm>
        </p:grpSpPr>
        <p:grpSp>
          <p:nvGrpSpPr>
            <p:cNvPr id="9" name="8 Grupo"/>
            <p:cNvGrpSpPr/>
            <p:nvPr/>
          </p:nvGrpSpPr>
          <p:grpSpPr>
            <a:xfrm>
              <a:off x="1308100" y="1861440"/>
              <a:ext cx="8229600" cy="5313353"/>
              <a:chOff x="1308100" y="1785240"/>
              <a:chExt cx="8229600" cy="5313353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8100" y="1785240"/>
                <a:ext cx="8229600" cy="5313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99" t="18430" r="57352" b="19127"/>
              <a:stretch/>
            </p:blipFill>
            <p:spPr bwMode="auto">
              <a:xfrm>
                <a:off x="2298700" y="3156840"/>
                <a:ext cx="2699048" cy="3323602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" name="2 CuadroTexto"/>
            <p:cNvSpPr txBox="1"/>
            <p:nvPr/>
          </p:nvSpPr>
          <p:spPr>
            <a:xfrm>
              <a:off x="5187772" y="3261407"/>
              <a:ext cx="3664128" cy="3139321"/>
            </a:xfrm>
            <a:prstGeom prst="rect">
              <a:avLst/>
            </a:prstGeom>
            <a:ln w="38100">
              <a:prstDash val="dashDot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ES" b="1" dirty="0" smtClean="0"/>
                <a:t>Biofísica y </a:t>
              </a:r>
              <a:r>
                <a:rPr lang="es-ES" b="1" dirty="0" err="1" smtClean="0"/>
                <a:t>cristalógrafa</a:t>
              </a:r>
              <a:r>
                <a:rPr lang="es-ES" dirty="0" smtClean="0"/>
                <a:t>, tubo participación crucial en la comprensión de la estructura del ADN, ámbito en el que dejó grandes contribuciones. Hizo posible la </a:t>
              </a:r>
              <a:r>
                <a:rPr lang="es-ES" b="1" dirty="0" smtClean="0"/>
                <a:t>observación de la estructura del ADN mediante imágenes tomadas con rayos X. </a:t>
              </a:r>
              <a:r>
                <a:rPr lang="es-ES" dirty="0" smtClean="0"/>
                <a:t>Dicho </a:t>
              </a:r>
              <a:r>
                <a:rPr lang="es-ES" b="1" dirty="0" smtClean="0"/>
                <a:t>mérito no </a:t>
              </a:r>
              <a:r>
                <a:rPr lang="es-ES" dirty="0" smtClean="0"/>
                <a:t>fue </a:t>
              </a:r>
              <a:r>
                <a:rPr lang="es-ES" b="1" dirty="0" smtClean="0"/>
                <a:t>reconocido</a:t>
              </a:r>
              <a:r>
                <a:rPr lang="es-ES" dirty="0" smtClean="0"/>
                <a:t>. Por el contrario, el crédito y premio </a:t>
              </a:r>
              <a:r>
                <a:rPr lang="es-ES" b="1" dirty="0" smtClean="0"/>
                <a:t>Nobel</a:t>
              </a:r>
              <a:r>
                <a:rPr lang="es-ES" dirty="0" smtClean="0"/>
                <a:t> en Medicina se lo llevó </a:t>
              </a:r>
              <a:r>
                <a:rPr lang="es-ES" b="1" dirty="0" smtClean="0"/>
                <a:t>Watson</a:t>
              </a:r>
              <a:r>
                <a:rPr lang="es-ES" dirty="0" smtClean="0"/>
                <a:t>.</a:t>
              </a:r>
              <a:endParaRPr lang="es-E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790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4">
            <a:solidFill>
              <a:srgbClr val="4F6228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b="1" spc="-5" dirty="0" smtClean="0"/>
              <a:t>JOCELYN BELL BURNELL (1943-)</a:t>
            </a:r>
            <a:endParaRPr b="1" spc="-5" dirty="0"/>
          </a:p>
        </p:txBody>
      </p:sp>
      <p:grpSp>
        <p:nvGrpSpPr>
          <p:cNvPr id="4" name="3 Grupo"/>
          <p:cNvGrpSpPr/>
          <p:nvPr/>
        </p:nvGrpSpPr>
        <p:grpSpPr>
          <a:xfrm>
            <a:off x="1228651" y="1797050"/>
            <a:ext cx="8232847" cy="5255470"/>
            <a:chOff x="1228651" y="1797050"/>
            <a:chExt cx="8232847" cy="5255470"/>
          </a:xfrm>
        </p:grpSpPr>
        <p:grpSp>
          <p:nvGrpSpPr>
            <p:cNvPr id="7" name="6 Grupo"/>
            <p:cNvGrpSpPr/>
            <p:nvPr/>
          </p:nvGrpSpPr>
          <p:grpSpPr>
            <a:xfrm>
              <a:off x="1228651" y="1797050"/>
              <a:ext cx="8232847" cy="5255470"/>
              <a:chOff x="1228652" y="1797050"/>
              <a:chExt cx="8232847" cy="5255470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28652" y="1797050"/>
                <a:ext cx="8232847" cy="5255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1500" y="3090098"/>
                <a:ext cx="2778689" cy="3231328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" name="2 CuadroTexto"/>
            <p:cNvSpPr txBox="1"/>
            <p:nvPr/>
          </p:nvSpPr>
          <p:spPr>
            <a:xfrm>
              <a:off x="1917700" y="3274601"/>
              <a:ext cx="3321347" cy="2862322"/>
            </a:xfrm>
            <a:prstGeom prst="rect">
              <a:avLst/>
            </a:prstGeom>
            <a:ln w="38100">
              <a:prstDash val="dashDot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ES" b="1" dirty="0" smtClean="0"/>
                <a:t>Astrofísica británica </a:t>
              </a:r>
              <a:r>
                <a:rPr lang="es-ES" dirty="0" smtClean="0"/>
                <a:t>que descubrió de la primera señal </a:t>
              </a:r>
              <a:r>
                <a:rPr lang="es-ES" b="1" dirty="0" smtClean="0"/>
                <a:t>radioseñal de un púlsar</a:t>
              </a:r>
              <a:r>
                <a:rPr lang="es-ES" dirty="0" smtClean="0"/>
                <a:t>. De </a:t>
              </a:r>
              <a:r>
                <a:rPr lang="es-ES" b="1" dirty="0" smtClean="0"/>
                <a:t>Irlanda</a:t>
              </a:r>
              <a:r>
                <a:rPr lang="es-ES" dirty="0" smtClean="0"/>
                <a:t>, su descubrimiento fue parte de su propia tesis. El reconocimiento sobre este descubrimiento fue para </a:t>
              </a:r>
              <a:r>
                <a:rPr lang="es-ES" b="1" dirty="0" err="1" smtClean="0"/>
                <a:t>Antony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Hewish</a:t>
              </a:r>
              <a:r>
                <a:rPr lang="es-ES" dirty="0" smtClean="0"/>
                <a:t>, su tutor, a quien se le otorgó el premio </a:t>
              </a:r>
              <a:r>
                <a:rPr lang="es-ES" b="1" dirty="0" smtClean="0"/>
                <a:t>Nobel de Física en 1974.</a:t>
              </a:r>
              <a:endParaRPr lang="es-ES" b="1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4830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4">
            <a:solidFill>
              <a:srgbClr val="0D0D0D"/>
            </a:solidFill>
          </a:ln>
        </p:spPr>
        <p:txBody>
          <a:bodyPr vert="horz" wrap="square" lIns="0" tIns="1695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35"/>
              </a:spcBef>
            </a:pPr>
            <a:r>
              <a:rPr lang="es-ES" b="1" spc="-5" dirty="0" smtClean="0"/>
              <a:t>LISE MEITNER (1878-1968)</a:t>
            </a:r>
            <a:endParaRPr b="1" spc="-5" dirty="0"/>
          </a:p>
        </p:txBody>
      </p:sp>
      <p:grpSp>
        <p:nvGrpSpPr>
          <p:cNvPr id="4" name="3 Grupo"/>
          <p:cNvGrpSpPr/>
          <p:nvPr/>
        </p:nvGrpSpPr>
        <p:grpSpPr>
          <a:xfrm>
            <a:off x="1293026" y="1797050"/>
            <a:ext cx="8153400" cy="5256143"/>
            <a:chOff x="1293026" y="1797050"/>
            <a:chExt cx="8153400" cy="5256143"/>
          </a:xfrm>
        </p:grpSpPr>
        <p:grpSp>
          <p:nvGrpSpPr>
            <p:cNvPr id="5" name="4 Grupo"/>
            <p:cNvGrpSpPr/>
            <p:nvPr/>
          </p:nvGrpSpPr>
          <p:grpSpPr>
            <a:xfrm>
              <a:off x="1293026" y="1797050"/>
              <a:ext cx="8153400" cy="5256143"/>
              <a:chOff x="1308100" y="1949450"/>
              <a:chExt cx="8153400" cy="5256143"/>
            </a:xfrm>
          </p:grpSpPr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8100" y="1949450"/>
                <a:ext cx="8153400" cy="52561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015" t="4829" r="30576"/>
              <a:stretch/>
            </p:blipFill>
            <p:spPr bwMode="auto">
              <a:xfrm>
                <a:off x="5651500" y="3182770"/>
                <a:ext cx="2819400" cy="3491080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" name="2 CuadroTexto"/>
            <p:cNvSpPr txBox="1"/>
            <p:nvPr/>
          </p:nvSpPr>
          <p:spPr>
            <a:xfrm>
              <a:off x="1889333" y="3344749"/>
              <a:ext cx="3505200" cy="2862322"/>
            </a:xfrm>
            <a:prstGeom prst="rect">
              <a:avLst/>
            </a:prstGeom>
            <a:ln w="38100">
              <a:prstDash val="dashDot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ES" dirty="0" smtClean="0"/>
                <a:t>Nación en </a:t>
              </a:r>
              <a:r>
                <a:rPr lang="es-ES" b="1" dirty="0" smtClean="0"/>
                <a:t>Austria</a:t>
              </a:r>
              <a:r>
                <a:rPr lang="es-ES" dirty="0" smtClean="0"/>
                <a:t>, y fue una </a:t>
              </a:r>
              <a:r>
                <a:rPr lang="es-ES" b="1" dirty="0" smtClean="0"/>
                <a:t>física</a:t>
              </a:r>
              <a:r>
                <a:rPr lang="es-ES" dirty="0" smtClean="0"/>
                <a:t> con un amplio desarrollo en el campo de la </a:t>
              </a:r>
              <a:r>
                <a:rPr lang="es-ES" b="1" dirty="0" smtClean="0"/>
                <a:t>radioactividad</a:t>
              </a:r>
              <a:r>
                <a:rPr lang="es-ES" dirty="0" smtClean="0"/>
                <a:t> y la </a:t>
              </a:r>
              <a:r>
                <a:rPr lang="es-ES" b="1" dirty="0" smtClean="0"/>
                <a:t>física nuclear</a:t>
              </a:r>
              <a:r>
                <a:rPr lang="es-ES" dirty="0" smtClean="0"/>
                <a:t>, siendo parte fundamental del equipo que descubrió la fisión nuclear. El </a:t>
              </a:r>
              <a:r>
                <a:rPr lang="es-ES" b="1" dirty="0" smtClean="0"/>
                <a:t>meitnerio</a:t>
              </a:r>
              <a:r>
                <a:rPr lang="es-ES" dirty="0" smtClean="0"/>
                <a:t>, (elemento químico), fue nombrado así en su honor.</a:t>
              </a:r>
            </a:p>
            <a:p>
              <a:pPr algn="just"/>
              <a:r>
                <a:rPr lang="es-ES" dirty="0"/>
                <a:t>El </a:t>
              </a:r>
              <a:r>
                <a:rPr lang="es-ES" b="1" dirty="0"/>
                <a:t>Nobel</a:t>
              </a:r>
              <a:r>
                <a:rPr lang="es-ES" dirty="0"/>
                <a:t> se lo concedieron a su amigo </a:t>
              </a:r>
              <a:r>
                <a:rPr lang="es-ES" b="1" dirty="0"/>
                <a:t>Otto Hahn</a:t>
              </a:r>
              <a:r>
                <a:rPr lang="es-ES" dirty="0"/>
                <a:t>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7908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b="1" spc="-5" dirty="0" smtClean="0"/>
              <a:t>GERTI THERESA CORI (1896-1957)</a:t>
            </a:r>
            <a:endParaRPr b="1" spc="-5" dirty="0"/>
          </a:p>
        </p:txBody>
      </p:sp>
      <p:grpSp>
        <p:nvGrpSpPr>
          <p:cNvPr id="4" name="3 Grupo"/>
          <p:cNvGrpSpPr/>
          <p:nvPr/>
        </p:nvGrpSpPr>
        <p:grpSpPr>
          <a:xfrm>
            <a:off x="1231900" y="1815564"/>
            <a:ext cx="8229600" cy="5077362"/>
            <a:chOff x="1231900" y="1815564"/>
            <a:chExt cx="8229600" cy="5077362"/>
          </a:xfrm>
        </p:grpSpPr>
        <p:grpSp>
          <p:nvGrpSpPr>
            <p:cNvPr id="5" name="4 Grupo"/>
            <p:cNvGrpSpPr/>
            <p:nvPr/>
          </p:nvGrpSpPr>
          <p:grpSpPr>
            <a:xfrm>
              <a:off x="1231900" y="1815564"/>
              <a:ext cx="8229600" cy="5077362"/>
              <a:chOff x="1231900" y="1815564"/>
              <a:chExt cx="8229600" cy="5077362"/>
            </a:xfrm>
            <a:solidFill>
              <a:srgbClr val="7030A0"/>
            </a:solidFill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1900" y="1815564"/>
                <a:ext cx="8229600" cy="507736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0164" y="2406650"/>
                <a:ext cx="3279022" cy="3810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" name="2 CuadroTexto"/>
            <p:cNvSpPr txBox="1"/>
            <p:nvPr/>
          </p:nvSpPr>
          <p:spPr>
            <a:xfrm>
              <a:off x="1612900" y="2101850"/>
              <a:ext cx="3429000" cy="4524315"/>
            </a:xfrm>
            <a:prstGeom prst="rect">
              <a:avLst/>
            </a:prstGeom>
            <a:ln w="38100">
              <a:solidFill>
                <a:srgbClr val="7030A0"/>
              </a:solidFill>
              <a:prstDash val="dashDot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ES" sz="2400" dirty="0" smtClean="0">
                  <a:solidFill>
                    <a:schemeClr val="tx1"/>
                  </a:solidFill>
                </a:rPr>
                <a:t>De </a:t>
              </a:r>
              <a:r>
                <a:rPr lang="es-ES" sz="2400" b="1" dirty="0" smtClean="0">
                  <a:solidFill>
                    <a:schemeClr val="tx1"/>
                  </a:solidFill>
                </a:rPr>
                <a:t>Praga</a:t>
              </a:r>
              <a:r>
                <a:rPr lang="es-ES" sz="2400" dirty="0" smtClean="0">
                  <a:solidFill>
                    <a:schemeClr val="tx1"/>
                  </a:solidFill>
                </a:rPr>
                <a:t>. Premio </a:t>
              </a:r>
              <a:r>
                <a:rPr lang="es-ES" sz="2400" b="1" dirty="0" smtClean="0">
                  <a:solidFill>
                    <a:schemeClr val="tx1"/>
                  </a:solidFill>
                </a:rPr>
                <a:t>Nobel</a:t>
              </a:r>
              <a:r>
                <a:rPr lang="es-ES" sz="2400" dirty="0" smtClean="0">
                  <a:solidFill>
                    <a:schemeClr val="tx1"/>
                  </a:solidFill>
                </a:rPr>
                <a:t> de </a:t>
              </a:r>
              <a:r>
                <a:rPr lang="es-ES" sz="2400" b="1" dirty="0" smtClean="0">
                  <a:solidFill>
                    <a:schemeClr val="tx1"/>
                  </a:solidFill>
                </a:rPr>
                <a:t>Fisiología y Medicina </a:t>
              </a:r>
              <a:r>
                <a:rPr lang="es-ES" sz="2400" dirty="0" smtClean="0">
                  <a:solidFill>
                    <a:schemeClr val="tx1"/>
                  </a:solidFill>
                </a:rPr>
                <a:t>en </a:t>
              </a:r>
              <a:r>
                <a:rPr lang="es-ES" sz="2400" b="1" dirty="0" smtClean="0">
                  <a:solidFill>
                    <a:schemeClr val="tx1"/>
                  </a:solidFill>
                </a:rPr>
                <a:t>1947</a:t>
              </a:r>
              <a:r>
                <a:rPr lang="es-ES" sz="2400" dirty="0" smtClean="0">
                  <a:solidFill>
                    <a:schemeClr val="tx1"/>
                  </a:solidFill>
                </a:rPr>
                <a:t> (conjuntamente con Carl Ferdinand Cori) «Por sus </a:t>
              </a:r>
              <a:r>
                <a:rPr lang="es-ES" sz="2400" b="1" dirty="0" smtClean="0">
                  <a:solidFill>
                    <a:schemeClr val="tx1"/>
                  </a:solidFill>
                </a:rPr>
                <a:t>descubrimientos</a:t>
              </a:r>
              <a:r>
                <a:rPr lang="es-ES" sz="2400" dirty="0" smtClean="0">
                  <a:solidFill>
                    <a:schemeClr val="tx1"/>
                  </a:solidFill>
                </a:rPr>
                <a:t> en el curso de la </a:t>
              </a:r>
              <a:r>
                <a:rPr lang="es-ES" sz="2400" b="1" dirty="0" smtClean="0">
                  <a:solidFill>
                    <a:schemeClr val="tx1"/>
                  </a:solidFill>
                </a:rPr>
                <a:t>conversión catalítica del glucógeno</a:t>
              </a:r>
              <a:r>
                <a:rPr lang="es-ES" sz="2400" dirty="0">
                  <a:solidFill>
                    <a:schemeClr val="tx1"/>
                  </a:solidFill>
                </a:rPr>
                <a:t>». El mérito del premio Nobel se lo llevó su esposo</a:t>
              </a:r>
              <a:r>
                <a:rPr lang="es-ES" sz="2400" dirty="0" smtClean="0">
                  <a:solidFill>
                    <a:schemeClr val="tx1"/>
                  </a:solidFill>
                </a:rPr>
                <a:t>, </a:t>
              </a:r>
              <a:r>
                <a:rPr lang="es-ES" sz="2400" b="1" dirty="0" smtClean="0">
                  <a:solidFill>
                    <a:schemeClr val="tx1"/>
                  </a:solidFill>
                </a:rPr>
                <a:t>Carl </a:t>
              </a:r>
              <a:r>
                <a:rPr lang="es-ES" sz="2400" b="1" dirty="0">
                  <a:solidFill>
                    <a:schemeClr val="tx1"/>
                  </a:solidFill>
                </a:rPr>
                <a:t>Ferdinand Cori.  </a:t>
              </a:r>
              <a:endParaRPr lang="es-ES" sz="2400" dirty="0" smtClean="0"/>
            </a:p>
            <a:p>
              <a:pPr algn="just"/>
              <a:endParaRPr lang="es-ES" sz="2400" dirty="0" smtClean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31900" y="806450"/>
            <a:ext cx="8229845" cy="6858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b="1" dirty="0" smtClean="0"/>
              <a:t>MARIETTA BLAU ( 1894-1970)</a:t>
            </a:r>
            <a:endParaRPr lang="es-ES" b="1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60900" y="2101850"/>
            <a:ext cx="4572000" cy="4616648"/>
          </a:xfrm>
          <a:ln w="38100">
            <a:solidFill>
              <a:srgbClr val="00B0F0"/>
            </a:solidFill>
            <a:prstDash val="dashDot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85725" algn="just" defTabSz="811213">
              <a:tabLst>
                <a:tab pos="5562600" algn="l"/>
              </a:tabLst>
            </a:pPr>
            <a:endParaRPr lang="es-ES" sz="2000" b="1" dirty="0" smtClean="0"/>
          </a:p>
          <a:p>
            <a:pPr marL="85725" algn="just" defTabSz="811213">
              <a:tabLst>
                <a:tab pos="5562600" algn="l"/>
              </a:tabLst>
            </a:pPr>
            <a:r>
              <a:rPr lang="es-ES" sz="2000" b="1" dirty="0" smtClean="0"/>
              <a:t>Física </a:t>
            </a:r>
            <a:r>
              <a:rPr lang="es-ES" sz="2000" b="1" dirty="0" smtClean="0"/>
              <a:t>y matemática austriaca</a:t>
            </a:r>
            <a:r>
              <a:rPr lang="es-ES" sz="2000" dirty="0" smtClean="0"/>
              <a:t>, fue </a:t>
            </a:r>
            <a:r>
              <a:rPr lang="es-ES" sz="2000" dirty="0" smtClean="0"/>
              <a:t>la  </a:t>
            </a:r>
            <a:r>
              <a:rPr lang="es-ES" sz="2000" dirty="0" smtClean="0"/>
              <a:t>primera en </a:t>
            </a:r>
            <a:r>
              <a:rPr lang="es-ES" sz="2000" b="1" dirty="0" smtClean="0"/>
              <a:t>usar emulsiones radiactivas para detectar neutrones</a:t>
            </a:r>
            <a:r>
              <a:rPr lang="es-ES" sz="2000" dirty="0" smtClean="0"/>
              <a:t>. Desarrolló una técnica de emulsión fotográfica utilizada en el estudio de rayos cósmicos. </a:t>
            </a:r>
          </a:p>
          <a:p>
            <a:pPr marL="85725" algn="just" defTabSz="811213">
              <a:tabLst>
                <a:tab pos="5383213" algn="l"/>
                <a:tab pos="5562600" algn="l"/>
              </a:tabLst>
            </a:pPr>
            <a:r>
              <a:rPr lang="es-ES" sz="2000" dirty="0" smtClean="0"/>
              <a:t>Recibió, junto a su alumna </a:t>
            </a:r>
            <a:r>
              <a:rPr lang="es-ES" sz="2000" dirty="0" err="1" smtClean="0"/>
              <a:t>Hertha</a:t>
            </a:r>
            <a:r>
              <a:rPr lang="es-ES" sz="2000" dirty="0" smtClean="0"/>
              <a:t> </a:t>
            </a:r>
            <a:r>
              <a:rPr lang="es-ES" sz="2000" dirty="0" err="1"/>
              <a:t>W</a:t>
            </a:r>
            <a:r>
              <a:rPr lang="es-ES" sz="2000" dirty="0" err="1" smtClean="0"/>
              <a:t>ambacher</a:t>
            </a:r>
            <a:r>
              <a:rPr lang="es-ES" sz="2000" dirty="0" smtClean="0"/>
              <a:t>, el </a:t>
            </a:r>
            <a:r>
              <a:rPr lang="es-ES" sz="2000" b="1" dirty="0" smtClean="0"/>
              <a:t>Premio </a:t>
            </a:r>
            <a:r>
              <a:rPr lang="es-ES" sz="2000" b="1" dirty="0" err="1" smtClean="0"/>
              <a:t>Lieben</a:t>
            </a:r>
            <a:r>
              <a:rPr lang="es-ES" sz="2000" b="1" dirty="0" smtClean="0"/>
              <a:t> de la Academia Austríaca de Ciencias en 1937.</a:t>
            </a:r>
          </a:p>
          <a:p>
            <a:pPr marL="85725" algn="just" defTabSz="811213">
              <a:tabLst>
                <a:tab pos="5383213" algn="l"/>
                <a:tab pos="5562600" algn="l"/>
              </a:tabLst>
            </a:pPr>
            <a:r>
              <a:rPr lang="es-ES" sz="2000" b="1" dirty="0" smtClean="0"/>
              <a:t>Nominada</a:t>
            </a:r>
            <a:r>
              <a:rPr lang="es-ES" sz="2000" dirty="0" smtClean="0"/>
              <a:t> por su trabajo para el premio </a:t>
            </a:r>
            <a:r>
              <a:rPr lang="es-ES" sz="2000" b="1" dirty="0" err="1" smtClean="0"/>
              <a:t>Nóbel</a:t>
            </a:r>
            <a:r>
              <a:rPr lang="es-ES" sz="2000" b="1" dirty="0" smtClean="0"/>
              <a:t> de 1950 en física </a:t>
            </a:r>
            <a:r>
              <a:rPr lang="es-ES" sz="2000" dirty="0" smtClean="0"/>
              <a:t>por </a:t>
            </a:r>
            <a:r>
              <a:rPr lang="es-ES" sz="2000" b="1" dirty="0" smtClean="0"/>
              <a:t>Erwin Schrödinger</a:t>
            </a:r>
            <a:r>
              <a:rPr lang="es-ES" sz="2000" b="1" dirty="0" smtClean="0"/>
              <a:t>.</a:t>
            </a:r>
          </a:p>
          <a:p>
            <a:pPr marL="85725" algn="just" defTabSz="811213">
              <a:tabLst>
                <a:tab pos="5383213" algn="l"/>
                <a:tab pos="5562600" algn="l"/>
              </a:tabLst>
            </a:pPr>
            <a:r>
              <a:rPr lang="es-ES" sz="2000" dirty="0"/>
              <a:t>El premio Nobel se lo dieron a </a:t>
            </a:r>
            <a:r>
              <a:rPr lang="es-ES" sz="2000" b="1" dirty="0"/>
              <a:t>Cecil Powell.</a:t>
            </a:r>
            <a:endParaRPr lang="es-ES" sz="2000" b="1" dirty="0" smtClean="0"/>
          </a:p>
          <a:p>
            <a:pPr marL="85725" algn="just" defTabSz="811213">
              <a:tabLst>
                <a:tab pos="5383213" algn="l"/>
                <a:tab pos="5562600" algn="l"/>
              </a:tabLst>
            </a:pPr>
            <a:endParaRPr lang="es-E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416" y="2482850"/>
            <a:ext cx="2588634" cy="3495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70C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91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022" y="623309"/>
            <a:ext cx="8229600" cy="868941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0" y="0"/>
                </a:move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793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7908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b="1" spc="-5" dirty="0" smtClean="0"/>
              <a:t>CHIEN-SHIUNG WU (1912-1997)</a:t>
            </a:r>
            <a:endParaRPr b="1" spc="-5" dirty="0"/>
          </a:p>
        </p:txBody>
      </p:sp>
      <p:grpSp>
        <p:nvGrpSpPr>
          <p:cNvPr id="7" name="6 Grupo"/>
          <p:cNvGrpSpPr/>
          <p:nvPr/>
        </p:nvGrpSpPr>
        <p:grpSpPr>
          <a:xfrm>
            <a:off x="1232022" y="2025650"/>
            <a:ext cx="8229600" cy="5065671"/>
            <a:chOff x="1232022" y="2025650"/>
            <a:chExt cx="8229600" cy="5065671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058"/>
            <a:stretch/>
          </p:blipFill>
          <p:spPr bwMode="auto">
            <a:xfrm>
              <a:off x="1232022" y="2025650"/>
              <a:ext cx="8229600" cy="5065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593" y="2406650"/>
              <a:ext cx="2661984" cy="3924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4 CuadroTexto"/>
          <p:cNvSpPr txBox="1"/>
          <p:nvPr/>
        </p:nvSpPr>
        <p:spPr>
          <a:xfrm>
            <a:off x="1554385" y="2431659"/>
            <a:ext cx="3886200" cy="4401205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s-ES" sz="2000" b="1" dirty="0" smtClean="0"/>
          </a:p>
          <a:p>
            <a:pPr algn="just"/>
            <a:r>
              <a:rPr lang="es-ES" sz="2000" b="1" dirty="0" smtClean="0"/>
              <a:t>Contribuyó al premio Nobel de física de 1957</a:t>
            </a:r>
            <a:r>
              <a:rPr lang="es-ES" sz="2000" dirty="0" smtClean="0"/>
              <a:t> otorgado a </a:t>
            </a:r>
            <a:r>
              <a:rPr lang="es-ES" sz="2000" dirty="0" err="1" smtClean="0"/>
              <a:t>Chen</a:t>
            </a:r>
            <a:r>
              <a:rPr lang="es-ES" sz="2000" dirty="0" smtClean="0"/>
              <a:t> </a:t>
            </a:r>
            <a:r>
              <a:rPr lang="es-ES" sz="2000" dirty="0" err="1" smtClean="0"/>
              <a:t>Ning</a:t>
            </a:r>
            <a:r>
              <a:rPr lang="es-ES" sz="2000" dirty="0" smtClean="0"/>
              <a:t> Yang y </a:t>
            </a:r>
            <a:r>
              <a:rPr lang="es-ES" sz="2000" dirty="0" err="1" smtClean="0"/>
              <a:t>Tsung-Dao</a:t>
            </a:r>
            <a:r>
              <a:rPr lang="es-ES" sz="2000" dirty="0" smtClean="0"/>
              <a:t> Lee por sus investigaciones de las así llamadas </a:t>
            </a:r>
            <a:r>
              <a:rPr lang="es-ES" sz="2000" b="1" dirty="0" smtClean="0"/>
              <a:t>leyes de la paridad que condujeron a descubrimientos sobre las partículas elementales. </a:t>
            </a:r>
            <a:r>
              <a:rPr lang="es-ES" sz="2000" dirty="0" smtClean="0"/>
              <a:t>Los trabajos de </a:t>
            </a:r>
            <a:r>
              <a:rPr lang="es-ES" sz="2000" dirty="0" err="1" smtClean="0"/>
              <a:t>Wu</a:t>
            </a:r>
            <a:r>
              <a:rPr lang="es-ES" sz="2000" dirty="0" smtClean="0"/>
              <a:t>, proporcionaron a Lee el método instrumental para hacer sus estudios.</a:t>
            </a:r>
          </a:p>
          <a:p>
            <a:pPr algn="just"/>
            <a:r>
              <a:rPr lang="es-ES" sz="2000" dirty="0"/>
              <a:t>El Nobel se lo dieron a sus compañeros de trabajo</a:t>
            </a:r>
            <a:r>
              <a:rPr lang="es-ES" sz="2000" dirty="0" smtClean="0"/>
              <a:t>.</a:t>
            </a:r>
          </a:p>
          <a:p>
            <a:pPr algn="just"/>
            <a:endParaRPr lang="es-ES" sz="20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790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b="1" spc="-5" dirty="0" smtClean="0"/>
              <a:t>TRÓTULA DE SALERNO S.XI</a:t>
            </a:r>
            <a:endParaRPr b="1" spc="-5" dirty="0"/>
          </a:p>
        </p:txBody>
      </p:sp>
      <p:grpSp>
        <p:nvGrpSpPr>
          <p:cNvPr id="8" name="7 Grupo"/>
          <p:cNvGrpSpPr/>
          <p:nvPr/>
        </p:nvGrpSpPr>
        <p:grpSpPr>
          <a:xfrm>
            <a:off x="1231900" y="1822984"/>
            <a:ext cx="8229600" cy="5034455"/>
            <a:chOff x="1231900" y="1822984"/>
            <a:chExt cx="8229600" cy="5034455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1900" y="1822984"/>
              <a:ext cx="8229600" cy="50344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4900" y="2711450"/>
              <a:ext cx="3048000" cy="38862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2 CuadroTexto"/>
          <p:cNvSpPr txBox="1"/>
          <p:nvPr/>
        </p:nvSpPr>
        <p:spPr>
          <a:xfrm>
            <a:off x="1871292" y="3069500"/>
            <a:ext cx="4038600" cy="3170099"/>
          </a:xfrm>
          <a:prstGeom prst="rect">
            <a:avLst/>
          </a:prstGeom>
          <a:ln w="38100">
            <a:solidFill>
              <a:srgbClr val="7030A0"/>
            </a:solidFill>
            <a:prstDash val="dashDot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000" b="1" dirty="0"/>
              <a:t>Doctora</a:t>
            </a:r>
            <a:r>
              <a:rPr lang="es-ES" sz="2000" dirty="0"/>
              <a:t> que vivió en </a:t>
            </a:r>
            <a:r>
              <a:rPr lang="es-ES" sz="2000" b="1" dirty="0"/>
              <a:t>Salerno</a:t>
            </a:r>
            <a:r>
              <a:rPr lang="es-ES" sz="2000" dirty="0"/>
              <a:t> a finales del siglo XI y que escribió varios influyentes </a:t>
            </a:r>
            <a:r>
              <a:rPr lang="es-ES" sz="2000" b="1" dirty="0"/>
              <a:t>trabajos</a:t>
            </a:r>
            <a:r>
              <a:rPr lang="es-ES" sz="2000" dirty="0"/>
              <a:t> de medicina femenina (</a:t>
            </a:r>
            <a:r>
              <a:rPr lang="es-ES" sz="2000" b="1" dirty="0"/>
              <a:t>ginecología</a:t>
            </a:r>
            <a:r>
              <a:rPr lang="es-ES" sz="2000" dirty="0"/>
              <a:t>), siendo el más prominente de ellos </a:t>
            </a:r>
            <a:r>
              <a:rPr lang="es-ES" sz="2000" dirty="0" err="1"/>
              <a:t>Passionibus</a:t>
            </a:r>
            <a:r>
              <a:rPr lang="es-ES" sz="2000" dirty="0"/>
              <a:t> </a:t>
            </a:r>
            <a:r>
              <a:rPr lang="es-ES" sz="2000" dirty="0" err="1"/>
              <a:t>Mulierum</a:t>
            </a:r>
            <a:r>
              <a:rPr lang="es-ES" sz="2000" dirty="0"/>
              <a:t> </a:t>
            </a:r>
            <a:r>
              <a:rPr lang="es-ES" sz="2000" dirty="0" err="1"/>
              <a:t>Curandorum</a:t>
            </a:r>
            <a:r>
              <a:rPr lang="es-ES" sz="2000" dirty="0"/>
              <a:t>, también conocido como </a:t>
            </a:r>
            <a:r>
              <a:rPr lang="es-ES" sz="2000" b="1" dirty="0" err="1"/>
              <a:t>Trótula</a:t>
            </a:r>
            <a:r>
              <a:rPr lang="es-ES" sz="2000" b="1" dirty="0"/>
              <a:t> </a:t>
            </a:r>
            <a:r>
              <a:rPr lang="es-ES" sz="2000" b="1" dirty="0" err="1"/>
              <a:t>Major</a:t>
            </a:r>
            <a:r>
              <a:rPr lang="es-ES" sz="2000" b="1" dirty="0" smtClean="0"/>
              <a:t>.</a:t>
            </a:r>
          </a:p>
          <a:p>
            <a:pPr algn="just"/>
            <a:r>
              <a:rPr lang="es-ES" sz="2000" dirty="0"/>
              <a:t>Su obra se le atribuye a su esposo </a:t>
            </a:r>
            <a:r>
              <a:rPr lang="es-ES" sz="2000" b="1" dirty="0" smtClean="0"/>
              <a:t>Johannes</a:t>
            </a:r>
            <a:r>
              <a:rPr lang="es-ES" sz="2000" dirty="0" smtClean="0"/>
              <a:t>.</a:t>
            </a:r>
            <a:endParaRPr lang="es-E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2025650"/>
            <a:ext cx="8077200" cy="510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4300" y="623309"/>
            <a:ext cx="8077322" cy="8790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b="1" spc="-5" dirty="0" smtClean="0"/>
              <a:t>AGNES POCKELS (1862-1935)</a:t>
            </a:r>
            <a:endParaRPr b="1" spc="-5" dirty="0"/>
          </a:p>
        </p:txBody>
      </p:sp>
      <p:sp>
        <p:nvSpPr>
          <p:cNvPr id="7" name="6 Rectángulo"/>
          <p:cNvSpPr/>
          <p:nvPr/>
        </p:nvSpPr>
        <p:spPr>
          <a:xfrm>
            <a:off x="1841500" y="2406650"/>
            <a:ext cx="3733800" cy="4247317"/>
          </a:xfrm>
          <a:prstGeom prst="rect">
            <a:avLst/>
          </a:prstGeom>
          <a:ln w="38100">
            <a:solidFill>
              <a:srgbClr val="C00000"/>
            </a:solidFill>
            <a:prstDash val="dashDot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Química </a:t>
            </a:r>
            <a:r>
              <a:rPr lang="es-ES" b="1" dirty="0"/>
              <a:t>italiana</a:t>
            </a:r>
            <a:r>
              <a:rPr lang="es-ES" dirty="0"/>
              <a:t>, fundadora de la Química de superficies y pionera del estudio de la física de las películas superficiales</a:t>
            </a:r>
            <a:r>
              <a:rPr lang="es-ES" dirty="0" smtClean="0"/>
              <a:t>.</a:t>
            </a:r>
          </a:p>
          <a:p>
            <a:pPr algn="just"/>
            <a:r>
              <a:rPr lang="es-ES" dirty="0"/>
              <a:t>Realizó numerosos trabajos sobre los efectos de los contaminantes en la tensión superficial de sustancias orgánicas y la tensión </a:t>
            </a:r>
            <a:r>
              <a:rPr lang="es-ES" dirty="0" err="1"/>
              <a:t>interfacial</a:t>
            </a:r>
            <a:r>
              <a:rPr lang="es-ES" dirty="0"/>
              <a:t> entre agua y líquidos no miscibles con ésta, desarrolló un </a:t>
            </a:r>
            <a:r>
              <a:rPr lang="es-ES" b="1" dirty="0"/>
              <a:t>aparato para poder producir superficies de agua pura y para medir los cambios en la tensión superficial con rapidez y precisión</a:t>
            </a:r>
            <a:r>
              <a:rPr lang="es-ES" b="1" dirty="0" smtClean="0"/>
              <a:t>.</a:t>
            </a:r>
          </a:p>
          <a:p>
            <a:pPr algn="just"/>
            <a:r>
              <a:rPr lang="es-ES" dirty="0" smtClean="0"/>
              <a:t>El </a:t>
            </a:r>
            <a:r>
              <a:rPr lang="es-ES" b="1" dirty="0" smtClean="0"/>
              <a:t>Nobel</a:t>
            </a:r>
            <a:r>
              <a:rPr lang="es-ES" dirty="0" smtClean="0"/>
              <a:t> se lo dieron a </a:t>
            </a:r>
            <a:r>
              <a:rPr lang="es-ES" b="1" dirty="0" smtClean="0"/>
              <a:t>Irving </a:t>
            </a:r>
            <a:r>
              <a:rPr lang="es-ES" b="1" dirty="0" err="1" smtClean="0"/>
              <a:t>Laungmuir</a:t>
            </a:r>
            <a:r>
              <a:rPr lang="es-ES" dirty="0" smtClean="0"/>
              <a:t>.</a:t>
            </a:r>
            <a:endParaRPr lang="es-E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17531"/>
          </a:xfrm>
          <a:prstGeom prst="rect">
            <a:avLst/>
          </a:prstGeom>
          <a:solidFill>
            <a:srgbClr val="D8EDB1"/>
          </a:solidFill>
          <a:ln w="9524">
            <a:solidFill>
              <a:srgbClr val="953735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sz="4000" b="1" spc="-5" dirty="0" smtClean="0"/>
              <a:t>NETTIE MARÍA STEVENS (1861-1912)</a:t>
            </a:r>
            <a:endParaRPr sz="4000" b="1" spc="-5" dirty="0"/>
          </a:p>
        </p:txBody>
      </p:sp>
      <p:grpSp>
        <p:nvGrpSpPr>
          <p:cNvPr id="5" name="4 Grupo"/>
          <p:cNvGrpSpPr/>
          <p:nvPr/>
        </p:nvGrpSpPr>
        <p:grpSpPr>
          <a:xfrm>
            <a:off x="1231901" y="1720850"/>
            <a:ext cx="8153400" cy="5257800"/>
            <a:chOff x="2016807" y="1873250"/>
            <a:chExt cx="7368493" cy="4971931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" t="734" r="-266" b="1850"/>
            <a:stretch/>
          </p:blipFill>
          <p:spPr bwMode="auto">
            <a:xfrm>
              <a:off x="2016807" y="1873250"/>
              <a:ext cx="7368493" cy="4971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3399" y="2017364"/>
              <a:ext cx="2892305" cy="4528596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2 CuadroTexto"/>
          <p:cNvSpPr txBox="1"/>
          <p:nvPr/>
        </p:nvSpPr>
        <p:spPr>
          <a:xfrm>
            <a:off x="5041900" y="1759358"/>
            <a:ext cx="3886200" cy="5016758"/>
          </a:xfrm>
          <a:prstGeom prst="rect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Nació en </a:t>
            </a:r>
            <a:r>
              <a:rPr lang="es-ES" sz="2000" b="1" dirty="0" smtClean="0"/>
              <a:t>Cavendish</a:t>
            </a:r>
            <a:r>
              <a:rPr lang="es-ES" sz="2000" dirty="0" smtClean="0"/>
              <a:t>, Vermont (EEUU). Estudió </a:t>
            </a:r>
            <a:r>
              <a:rPr lang="es-ES" sz="2000" b="1" dirty="0" smtClean="0"/>
              <a:t>Citología</a:t>
            </a:r>
            <a:r>
              <a:rPr lang="es-ES" sz="2000" dirty="0" smtClean="0"/>
              <a:t> e </a:t>
            </a:r>
            <a:r>
              <a:rPr lang="es-ES" sz="2000" b="1" dirty="0" smtClean="0"/>
              <a:t>Histología</a:t>
            </a:r>
            <a:r>
              <a:rPr lang="es-ES" sz="2000" dirty="0" smtClean="0"/>
              <a:t> en </a:t>
            </a:r>
            <a:r>
              <a:rPr lang="es-ES" sz="2000" dirty="0" err="1" smtClean="0"/>
              <a:t>Standford</a:t>
            </a:r>
            <a:r>
              <a:rPr lang="es-ES" sz="2000" dirty="0" smtClean="0"/>
              <a:t> (California).</a:t>
            </a:r>
          </a:p>
          <a:p>
            <a:pPr algn="just"/>
            <a:r>
              <a:rPr lang="es-ES" sz="2000" dirty="0" smtClean="0"/>
              <a:t>Estudió «los aspectos histológicos de las cuestiones hereditarias, en conexión con las leyes de Mendel». Tema en el que también estaba trabajando Edmund Wilson.</a:t>
            </a:r>
          </a:p>
          <a:p>
            <a:pPr algn="just"/>
            <a:r>
              <a:rPr lang="es-ES" sz="2000" dirty="0" smtClean="0"/>
              <a:t>Tanto ella como Wilson, por separado, realizaron el mismo </a:t>
            </a:r>
            <a:r>
              <a:rPr lang="es-ES" sz="2000" b="1" dirty="0" smtClean="0"/>
              <a:t>descubrimiento</a:t>
            </a:r>
            <a:r>
              <a:rPr lang="es-ES" sz="2000" dirty="0" smtClean="0"/>
              <a:t>: "</a:t>
            </a:r>
            <a:r>
              <a:rPr lang="es-ES" sz="2000" b="1" dirty="0" smtClean="0"/>
              <a:t>la determinación sexual se debía a un para de cromosomas de distinto tamaño y dependía del espermatozoide que hubiera fecundado el óvulo</a:t>
            </a:r>
            <a:r>
              <a:rPr lang="es-ES" sz="2000" dirty="0" smtClean="0"/>
              <a:t>».</a:t>
            </a:r>
          </a:p>
          <a:p>
            <a:pPr algn="just"/>
            <a:r>
              <a:rPr lang="es-ES" sz="2000" dirty="0" smtClean="0"/>
              <a:t>El mérito se le atribuía a </a:t>
            </a:r>
            <a:r>
              <a:rPr lang="es-ES" sz="2000" b="1" dirty="0" smtClean="0"/>
              <a:t>Wilson</a:t>
            </a:r>
            <a:r>
              <a:rPr lang="es-ES" sz="2000" dirty="0" smtClean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401050" cy="1186863"/>
          </a:xfrm>
          <a:prstGeom prst="rect">
            <a:avLst/>
          </a:prstGeom>
          <a:solidFill>
            <a:srgbClr val="009900"/>
          </a:solidFill>
          <a:ln w="9524">
            <a:solidFill>
              <a:srgbClr val="403152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marL="802640" algn="ctr">
              <a:lnSpc>
                <a:spcPct val="100000"/>
              </a:lnSpc>
              <a:spcBef>
                <a:spcPts val="1575"/>
              </a:spcBef>
            </a:pPr>
            <a:r>
              <a:rPr sz="3200" b="1" spc="-5" dirty="0"/>
              <a:t>2. </a:t>
            </a:r>
            <a:r>
              <a:rPr lang="es-ES" sz="3200" b="1" spc="-5" dirty="0" smtClean="0"/>
              <a:t>EL PROBLEMA DE LA</a:t>
            </a:r>
            <a:r>
              <a:rPr lang="es-ES" sz="3200" b="1" spc="35" dirty="0" smtClean="0"/>
              <a:t> </a:t>
            </a:r>
            <a:r>
              <a:rPr lang="es-ES" sz="3200" b="1" spc="-5" dirty="0" smtClean="0"/>
              <a:t>IDENTIDAD</a:t>
            </a:r>
            <a:br>
              <a:rPr lang="es-ES" sz="3200" b="1" spc="-5" dirty="0" smtClean="0"/>
            </a:br>
            <a:r>
              <a:rPr lang="es-ES" sz="3200" b="1" u="sng" spc="-5" dirty="0" smtClean="0">
                <a:solidFill>
                  <a:schemeClr val="bg1"/>
                </a:solidFill>
              </a:rPr>
              <a:t>EL EFECTO MATILDA</a:t>
            </a:r>
            <a:endParaRPr sz="3200" b="1" u="sng" spc="-5" dirty="0">
              <a:solidFill>
                <a:schemeClr val="bg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4752" y="2330450"/>
            <a:ext cx="8401050" cy="4267200"/>
          </a:xfrm>
          <a:custGeom>
            <a:avLst/>
            <a:gdLst/>
            <a:ahLst/>
            <a:cxnLst/>
            <a:rect l="l" t="t" r="r" b="b"/>
            <a:pathLst>
              <a:path w="8401050" h="4686300">
                <a:moveTo>
                  <a:pt x="0" y="0"/>
                </a:moveTo>
                <a:lnTo>
                  <a:pt x="0" y="4686300"/>
                </a:lnTo>
                <a:lnTo>
                  <a:pt x="8401050" y="4686300"/>
                </a:lnTo>
                <a:lnTo>
                  <a:pt x="8401050" y="0"/>
                </a:lnTo>
                <a:lnTo>
                  <a:pt x="0" y="0"/>
                </a:lnTo>
                <a:close/>
              </a:path>
            </a:pathLst>
          </a:custGeom>
          <a:solidFill>
            <a:srgbClr val="C3D69B"/>
          </a:solidFill>
          <a:ln w="571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232022" y="2330450"/>
            <a:ext cx="8401050" cy="4267200"/>
          </a:xfrm>
          <a:custGeom>
            <a:avLst/>
            <a:gdLst/>
            <a:ahLst/>
            <a:cxnLst/>
            <a:rect l="l" t="t" r="r" b="b"/>
            <a:pathLst>
              <a:path w="8401050" h="4686300">
                <a:moveTo>
                  <a:pt x="0" y="0"/>
                </a:moveTo>
                <a:lnTo>
                  <a:pt x="0" y="4686299"/>
                </a:lnTo>
                <a:lnTo>
                  <a:pt x="8401049" y="4686299"/>
                </a:lnTo>
                <a:lnTo>
                  <a:pt x="84010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031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12675" y="2330450"/>
            <a:ext cx="8325026" cy="4021614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84163" indent="-19050" algn="just">
              <a:lnSpc>
                <a:spcPct val="100000"/>
              </a:lnSpc>
              <a:spcBef>
                <a:spcPts val="860"/>
              </a:spcBef>
            </a:pPr>
            <a:r>
              <a:rPr lang="es-ES" sz="2400" b="1" spc="-5" dirty="0">
                <a:latin typeface="Calibri"/>
                <a:cs typeface="Calibri"/>
              </a:rPr>
              <a:t>El </a:t>
            </a:r>
            <a:r>
              <a:rPr lang="es-ES" sz="2400" b="1" u="sng" spc="-5" dirty="0">
                <a:latin typeface="Calibri"/>
                <a:cs typeface="Calibri"/>
              </a:rPr>
              <a:t>Efecto </a:t>
            </a:r>
            <a:r>
              <a:rPr lang="es-ES" sz="2400" b="1" u="sng" spc="-5" dirty="0" err="1">
                <a:latin typeface="Calibri"/>
                <a:cs typeface="Calibri"/>
              </a:rPr>
              <a:t>Matilda</a:t>
            </a:r>
            <a:r>
              <a:rPr lang="es-ES" sz="2400" b="1" u="sng" spc="-5" dirty="0">
                <a:latin typeface="Calibri"/>
                <a:cs typeface="Calibri"/>
              </a:rPr>
              <a:t> </a:t>
            </a:r>
            <a:r>
              <a:rPr lang="es-ES" sz="2400" b="1" spc="-5" dirty="0">
                <a:latin typeface="Calibri"/>
                <a:cs typeface="Calibri"/>
              </a:rPr>
              <a:t>consiste en atribuir a </a:t>
            </a:r>
            <a:r>
              <a:rPr lang="es-ES" sz="2400" b="1" spc="-5" dirty="0" smtClean="0">
                <a:latin typeface="Calibri"/>
                <a:cs typeface="Calibri"/>
              </a:rPr>
              <a:t>científicos varones </a:t>
            </a:r>
            <a:r>
              <a:rPr lang="es-ES" sz="2400" b="1" spc="-5" dirty="0">
                <a:latin typeface="Calibri"/>
                <a:cs typeface="Calibri"/>
              </a:rPr>
              <a:t>el mérito y reconocimiento por inventos </a:t>
            </a:r>
            <a:r>
              <a:rPr lang="es-ES" sz="2400" b="1" spc="-5" dirty="0" smtClean="0">
                <a:latin typeface="Calibri"/>
                <a:cs typeface="Calibri"/>
              </a:rPr>
              <a:t>y descubrimientos </a:t>
            </a:r>
            <a:r>
              <a:rPr lang="es-ES" sz="2400" b="1" spc="-5" dirty="0">
                <a:latin typeface="Calibri"/>
                <a:cs typeface="Calibri"/>
              </a:rPr>
              <a:t>que hicieron </a:t>
            </a:r>
            <a:r>
              <a:rPr lang="es-ES" sz="2400" b="1" spc="-5" dirty="0" smtClean="0">
                <a:latin typeface="Calibri"/>
                <a:cs typeface="Calibri"/>
              </a:rPr>
              <a:t>mujeres, esposas</a:t>
            </a:r>
            <a:r>
              <a:rPr sz="2400" b="1" spc="-5" dirty="0" smtClean="0">
                <a:latin typeface="Calibri"/>
                <a:cs typeface="Calibri"/>
              </a:rPr>
              <a:t>, </a:t>
            </a:r>
            <a:r>
              <a:rPr sz="2400" b="1" spc="-5" dirty="0">
                <a:latin typeface="Calibri"/>
                <a:cs typeface="Calibri"/>
              </a:rPr>
              <a:t>hermanas, colaboradoras, </a:t>
            </a:r>
            <a:r>
              <a:rPr sz="2400" b="1" spc="-5" dirty="0" smtClean="0">
                <a:latin typeface="Calibri"/>
                <a:cs typeface="Calibri"/>
              </a:rPr>
              <a:t>….</a:t>
            </a:r>
            <a:r>
              <a:rPr lang="es-ES" sz="2400" b="1" spc="-5" dirty="0" smtClean="0">
                <a:latin typeface="Calibri"/>
                <a:cs typeface="Calibri"/>
              </a:rPr>
              <a:t> </a:t>
            </a:r>
          </a:p>
          <a:p>
            <a:pPr marL="284163" indent="-19050" algn="just">
              <a:lnSpc>
                <a:spcPct val="100000"/>
              </a:lnSpc>
              <a:spcBef>
                <a:spcPts val="860"/>
              </a:spcBef>
            </a:pPr>
            <a:r>
              <a:rPr lang="es-ES" sz="2400" spc="-5" dirty="0" smtClean="0">
                <a:latin typeface="Calibri"/>
                <a:cs typeface="Calibri"/>
              </a:rPr>
              <a:t>Falta de reconocimiento al trabajo científico de las mujeres, por el hecho de ser mujer.</a:t>
            </a:r>
            <a:endParaRPr sz="2400" spc="-5" dirty="0">
              <a:latin typeface="Calibri"/>
              <a:cs typeface="Calibri"/>
            </a:endParaRPr>
          </a:p>
          <a:p>
            <a:pPr marL="284163" marR="5080" indent="-19050" algn="just">
              <a:lnSpc>
                <a:spcPct val="100000"/>
              </a:lnSpc>
              <a:spcBef>
                <a:spcPts val="755"/>
              </a:spcBef>
            </a:pPr>
            <a:r>
              <a:rPr lang="es-ES" sz="2400" spc="-5" dirty="0">
                <a:latin typeface="Calibri"/>
                <a:cs typeface="Calibri"/>
              </a:rPr>
              <a:t>E</a:t>
            </a:r>
            <a:r>
              <a:rPr lang="es-ES" sz="2400" spc="-5" dirty="0" smtClean="0">
                <a:latin typeface="Calibri"/>
                <a:cs typeface="Calibri"/>
              </a:rPr>
              <a:t>l </a:t>
            </a:r>
            <a:r>
              <a:rPr lang="es-ES" sz="2400" b="1" spc="-5" dirty="0" smtClean="0">
                <a:latin typeface="Calibri"/>
                <a:cs typeface="Calibri"/>
              </a:rPr>
              <a:t>trabajo</a:t>
            </a:r>
            <a:r>
              <a:rPr lang="es-ES" sz="2400" spc="-5" dirty="0" smtClean="0">
                <a:latin typeface="Calibri"/>
                <a:cs typeface="Calibri"/>
              </a:rPr>
              <a:t> de las mujeres ha corrido el peligro de ser </a:t>
            </a:r>
            <a:r>
              <a:rPr lang="es-ES" sz="2400" b="1" spc="-5" dirty="0" smtClean="0">
                <a:latin typeface="Calibri"/>
                <a:cs typeface="Calibri"/>
              </a:rPr>
              <a:t>atribuido a sus colegas masculinos.</a:t>
            </a:r>
            <a:r>
              <a:rPr lang="es-ES" sz="2400" spc="-5" dirty="0" smtClean="0">
                <a:latin typeface="Calibri"/>
                <a:cs typeface="Calibri"/>
              </a:rPr>
              <a:t> La identificación de autor se ha complicado por la </a:t>
            </a:r>
            <a:r>
              <a:rPr lang="es-ES" sz="2400" b="1" spc="-5" dirty="0" smtClean="0">
                <a:latin typeface="Calibri"/>
                <a:cs typeface="Calibri"/>
              </a:rPr>
              <a:t>pérdida del apellido </a:t>
            </a:r>
            <a:r>
              <a:rPr lang="es-ES" sz="2400" spc="-5" dirty="0" smtClean="0">
                <a:latin typeface="Calibri"/>
                <a:cs typeface="Calibri"/>
              </a:rPr>
              <a:t>de las mujeres al casarse, o por la utilización de un </a:t>
            </a:r>
            <a:r>
              <a:rPr lang="es-ES" sz="2400" b="1" spc="-5" dirty="0" smtClean="0">
                <a:latin typeface="Calibri"/>
                <a:cs typeface="Calibri"/>
              </a:rPr>
              <a:t>seudónimo masculino </a:t>
            </a:r>
            <a:r>
              <a:rPr lang="es-ES" sz="2400" spc="-5" dirty="0" smtClean="0">
                <a:latin typeface="Calibri"/>
                <a:cs typeface="Calibri"/>
              </a:rPr>
              <a:t>que garantizase que el trabajo fuese tomado en serio</a:t>
            </a:r>
            <a:r>
              <a:rPr lang="es-ES" sz="2400" spc="-5" dirty="0" smtClean="0">
                <a:latin typeface="Calibri"/>
                <a:cs typeface="Calibri"/>
              </a:rPr>
              <a:t>.</a:t>
            </a:r>
            <a:endParaRPr lang="es-ES" sz="2400" spc="-5" dirty="0" smtClean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79087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b="1" spc="-5" dirty="0" smtClean="0"/>
              <a:t>ISABELLA KARLE (1921-2017)</a:t>
            </a:r>
            <a:endParaRPr b="1" spc="-5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2547952"/>
            <a:ext cx="2857500" cy="3686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4356100" y="2001480"/>
            <a:ext cx="5346700" cy="4247317"/>
          </a:xfrm>
          <a:prstGeom prst="rect">
            <a:avLst/>
          </a:prstGeom>
          <a:ln w="38100">
            <a:prstDash val="dash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s-ES" b="1" dirty="0" err="1" smtClean="0"/>
              <a:t>Cristalógrafa</a:t>
            </a:r>
            <a:r>
              <a:rPr lang="es-ES" dirty="0" smtClean="0"/>
              <a:t>, s</a:t>
            </a:r>
            <a:r>
              <a:rPr lang="es-ES" dirty="0" smtClean="0"/>
              <a:t>u </a:t>
            </a:r>
            <a:r>
              <a:rPr lang="es-ES" b="1" dirty="0"/>
              <a:t>trabajo</a:t>
            </a:r>
            <a:r>
              <a:rPr lang="es-ES" dirty="0"/>
              <a:t> ha tenido un impacto significativo en los campos de la </a:t>
            </a:r>
            <a:r>
              <a:rPr lang="es-ES" b="1" dirty="0"/>
              <a:t>biología molecular, la química, la física, la metalurgia, geología, genética y farmacología</a:t>
            </a:r>
            <a:r>
              <a:rPr lang="es-ES" dirty="0"/>
              <a:t>, contribuyendo a los descubrimientos de nuevos fármacos para combatir muchas enfermedades</a:t>
            </a:r>
            <a:r>
              <a:rPr lang="es-ES" dirty="0" smtClean="0"/>
              <a:t>.</a:t>
            </a:r>
            <a:endParaRPr lang="es-ES" dirty="0"/>
          </a:p>
          <a:p>
            <a:pPr algn="just"/>
            <a:r>
              <a:rPr lang="es-ES" dirty="0"/>
              <a:t>En </a:t>
            </a:r>
            <a:r>
              <a:rPr lang="es-ES" b="1" dirty="0"/>
              <a:t>1969</a:t>
            </a:r>
            <a:r>
              <a:rPr lang="es-ES" dirty="0"/>
              <a:t> determinó la </a:t>
            </a:r>
            <a:r>
              <a:rPr lang="es-ES" b="1" dirty="0"/>
              <a:t>estructura cristalina de la toxina </a:t>
            </a:r>
            <a:r>
              <a:rPr lang="es-ES" b="1" dirty="0" err="1"/>
              <a:t>venom</a:t>
            </a:r>
            <a:r>
              <a:rPr lang="es-ES" dirty="0"/>
              <a:t> extraída del veneno de ranas de América del Sur, que se utiliza en el estudio de la transmisión nerviosa</a:t>
            </a:r>
            <a:r>
              <a:rPr lang="es-ES" dirty="0" smtClean="0"/>
              <a:t>.</a:t>
            </a:r>
          </a:p>
          <a:p>
            <a:pPr algn="just"/>
            <a:r>
              <a:rPr lang="es-ES" b="1" dirty="0"/>
              <a:t>C</a:t>
            </a:r>
            <a:r>
              <a:rPr lang="es-ES" b="1" dirty="0" smtClean="0"/>
              <a:t>ontribuyó </a:t>
            </a:r>
            <a:r>
              <a:rPr lang="es-ES" b="1" dirty="0"/>
              <a:t>a descifrar la estructura de numerosas moléculas mediante la técnica de cristalografía de rayos X</a:t>
            </a:r>
            <a:r>
              <a:rPr lang="es-ES" dirty="0"/>
              <a:t>, que permite conocer la posición relativa de los átomos de una estructura a partir de la difracción y refracción que sufre un haz de rayos X al atravesarla</a:t>
            </a:r>
            <a:r>
              <a:rPr lang="es-ES" dirty="0" smtClean="0"/>
              <a:t>.</a:t>
            </a:r>
          </a:p>
          <a:p>
            <a:pPr algn="just"/>
            <a:r>
              <a:rPr lang="es-ES" dirty="0"/>
              <a:t>El </a:t>
            </a:r>
            <a:r>
              <a:rPr lang="es-ES" b="1" dirty="0"/>
              <a:t>Nobel</a:t>
            </a:r>
            <a:r>
              <a:rPr lang="es-ES" dirty="0"/>
              <a:t> se lo dieron a su esposo, </a:t>
            </a:r>
            <a:r>
              <a:rPr lang="es-ES" b="1" dirty="0"/>
              <a:t>Jerome </a:t>
            </a:r>
            <a:r>
              <a:rPr lang="es-ES" b="1" dirty="0" err="1" smtClean="0"/>
              <a:t>Karle</a:t>
            </a:r>
            <a:r>
              <a:rPr lang="es-ES" b="1" dirty="0" smtClean="0"/>
              <a:t>.</a:t>
            </a:r>
            <a:endParaRPr lang="es-E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17531"/>
          </a:xfrm>
          <a:prstGeom prst="rect">
            <a:avLst/>
          </a:prstGeom>
          <a:solidFill>
            <a:srgbClr val="FF7C80"/>
          </a:solidFill>
          <a:ln w="9524">
            <a:solidFill>
              <a:srgbClr val="632523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sz="4000" b="1" spc="-5" dirty="0" smtClean="0"/>
              <a:t>MARTHE GAUTIER (</a:t>
            </a:r>
            <a:r>
              <a:rPr lang="es-ES" sz="4000" b="1" spc="-5" dirty="0" smtClean="0"/>
              <a:t>1925)</a:t>
            </a:r>
            <a:endParaRPr sz="4000" b="1" spc="-5" dirty="0"/>
          </a:p>
        </p:txBody>
      </p:sp>
      <p:sp>
        <p:nvSpPr>
          <p:cNvPr id="6" name="5 Rectángulo"/>
          <p:cNvSpPr/>
          <p:nvPr/>
        </p:nvSpPr>
        <p:spPr>
          <a:xfrm>
            <a:off x="4737100" y="2178050"/>
            <a:ext cx="4724400" cy="4401205"/>
          </a:xfrm>
          <a:prstGeom prst="rect">
            <a:avLst/>
          </a:prstGeom>
          <a:ln w="38100">
            <a:prstDash val="dashDot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000" b="1" dirty="0"/>
              <a:t>M</a:t>
            </a:r>
            <a:r>
              <a:rPr lang="es-ES" sz="2000" b="1" dirty="0" smtClean="0"/>
              <a:t>édica </a:t>
            </a:r>
            <a:r>
              <a:rPr lang="es-ES" sz="2000" b="1" dirty="0"/>
              <a:t>francesa </a:t>
            </a:r>
            <a:r>
              <a:rPr lang="es-ES" sz="2000" b="1" dirty="0" smtClean="0"/>
              <a:t>e investigadora</a:t>
            </a:r>
            <a:r>
              <a:rPr lang="es-ES" sz="2000" dirty="0" smtClean="0"/>
              <a:t>, especialista </a:t>
            </a:r>
            <a:r>
              <a:rPr lang="es-ES" sz="2000" dirty="0"/>
              <a:t>en </a:t>
            </a:r>
            <a:r>
              <a:rPr lang="es-ES" sz="2000" b="1" dirty="0" err="1"/>
              <a:t>cardiopediatría</a:t>
            </a:r>
            <a:r>
              <a:rPr lang="es-ES" sz="2000" dirty="0"/>
              <a:t>. </a:t>
            </a:r>
            <a:r>
              <a:rPr lang="es-ES" sz="2000" dirty="0" smtClean="0"/>
              <a:t>Conocida </a:t>
            </a:r>
            <a:r>
              <a:rPr lang="es-ES" sz="2000" dirty="0"/>
              <a:t>por su papel en el descubrimiento de la relación entre enfermedades y </a:t>
            </a:r>
            <a:r>
              <a:rPr lang="es-ES" sz="2000" b="1" dirty="0">
                <a:solidFill>
                  <a:schemeClr val="tx1"/>
                </a:solidFill>
              </a:rPr>
              <a:t>anormalidades </a:t>
            </a:r>
            <a:r>
              <a:rPr lang="es-ES" sz="2000" b="1" dirty="0" smtClean="0">
                <a:solidFill>
                  <a:schemeClr val="tx1"/>
                </a:solidFill>
              </a:rPr>
              <a:t>cromosómicas</a:t>
            </a:r>
            <a:r>
              <a:rPr lang="es-ES" sz="2000" dirty="0" smtClean="0"/>
              <a:t>, en </a:t>
            </a:r>
            <a:r>
              <a:rPr lang="es-ES" sz="2000" b="1" dirty="0"/>
              <a:t>1959</a:t>
            </a:r>
            <a:r>
              <a:rPr lang="es-ES" sz="2000" dirty="0"/>
              <a:t> fue una de las protagonistas del </a:t>
            </a:r>
            <a:r>
              <a:rPr lang="es-ES" sz="2000" b="1" dirty="0"/>
              <a:t>descubrimiento</a:t>
            </a:r>
            <a:r>
              <a:rPr lang="es-ES" sz="2000" dirty="0"/>
              <a:t> del </a:t>
            </a:r>
            <a:r>
              <a:rPr lang="es-ES" sz="2000" b="1" dirty="0"/>
              <a:t>cromosoma supernumerario responsable del síndrome de Down</a:t>
            </a:r>
            <a:r>
              <a:rPr lang="es-ES" sz="2000" dirty="0"/>
              <a:t>, realizado en colaboración con el pediatra y genetista Raymond </a:t>
            </a:r>
            <a:r>
              <a:rPr lang="es-ES" sz="2000" dirty="0" err="1"/>
              <a:t>Turpin</a:t>
            </a:r>
            <a:r>
              <a:rPr lang="es-ES" sz="2000" dirty="0"/>
              <a:t> y el genetista </a:t>
            </a:r>
            <a:r>
              <a:rPr lang="es-ES" sz="2000" dirty="0" err="1"/>
              <a:t>Jérôme</a:t>
            </a:r>
            <a:r>
              <a:rPr lang="es-ES" sz="2000" dirty="0"/>
              <a:t> </a:t>
            </a:r>
            <a:r>
              <a:rPr lang="es-ES" sz="2000" dirty="0" err="1"/>
              <a:t>Lejeune</a:t>
            </a:r>
            <a:r>
              <a:rPr lang="es-ES" sz="2000" dirty="0"/>
              <a:t>. En el cincuenta aniversario del descubrimiento, se desató una gran controversia sobre la autoría de este </a:t>
            </a:r>
            <a:r>
              <a:rPr lang="es-ES" sz="2000" dirty="0" smtClean="0"/>
              <a:t>hallazgo.</a:t>
            </a:r>
            <a:endParaRPr lang="es-ES" sz="2000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2738834"/>
            <a:ext cx="3635713" cy="3306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739945"/>
          </a:xfrm>
          <a:prstGeom prst="rect">
            <a:avLst/>
          </a:prstGeom>
          <a:solidFill>
            <a:srgbClr val="558ED5"/>
          </a:solidFill>
          <a:ln w="9524">
            <a:solidFill>
              <a:srgbClr val="10253F"/>
            </a:solidFill>
          </a:ln>
        </p:spPr>
        <p:txBody>
          <a:bodyPr vert="horz" wrap="square" lIns="0" tIns="6222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9"/>
              </a:spcBef>
            </a:pPr>
            <a:r>
              <a:rPr lang="es-ES" b="1" spc="-5" dirty="0" smtClean="0"/>
              <a:t>MARIAN DIAMOND (1926-2017)</a:t>
            </a:r>
            <a:endParaRPr b="1" spc="-5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1" y="2125437"/>
            <a:ext cx="3095624" cy="41274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4584700" y="2178050"/>
            <a:ext cx="5105400" cy="4093428"/>
          </a:xfrm>
          <a:prstGeom prst="rect">
            <a:avLst/>
          </a:prstGeom>
          <a:ln w="3810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000" b="1" dirty="0"/>
              <a:t>C</a:t>
            </a:r>
            <a:r>
              <a:rPr lang="es-ES" sz="2000" b="1" dirty="0" smtClean="0"/>
              <a:t>ientífica</a:t>
            </a:r>
            <a:r>
              <a:rPr lang="es-ES" sz="2000" dirty="0" smtClean="0"/>
              <a:t> </a:t>
            </a:r>
            <a:r>
              <a:rPr lang="es-ES" sz="2000" dirty="0"/>
              <a:t>pionera en el </a:t>
            </a:r>
            <a:r>
              <a:rPr lang="es-ES" sz="2000" b="1" dirty="0"/>
              <a:t>campo de la neurociencia y profesora</a:t>
            </a:r>
            <a:r>
              <a:rPr lang="es-ES" sz="2000" dirty="0"/>
              <a:t>, considerada como fundadora de la neurociencia moderna. Ella y su equipo </a:t>
            </a:r>
            <a:r>
              <a:rPr lang="es-ES" sz="2000" b="1" dirty="0"/>
              <a:t>descubrieron la </a:t>
            </a:r>
            <a:r>
              <a:rPr lang="es-ES" sz="2000" b="1" dirty="0" err="1" smtClean="0"/>
              <a:t>neuroplasticidad</a:t>
            </a:r>
            <a:r>
              <a:rPr lang="es-ES" sz="2000" dirty="0" smtClean="0"/>
              <a:t>, </a:t>
            </a:r>
            <a:r>
              <a:rPr lang="es-ES" sz="2000" dirty="0"/>
              <a:t>revirtiendo la idea tradicional de que el cerebro es un órgano rígido que permanece tal cual es a lo largo de la vida</a:t>
            </a:r>
            <a:r>
              <a:rPr lang="es-ES" sz="2000" dirty="0" smtClean="0"/>
              <a:t>.​</a:t>
            </a:r>
          </a:p>
          <a:p>
            <a:pPr algn="just"/>
            <a:endParaRPr lang="es-ES" sz="2000" dirty="0" smtClean="0"/>
          </a:p>
          <a:p>
            <a:pPr algn="just"/>
            <a:r>
              <a:rPr lang="es-ES" sz="2000" dirty="0" smtClean="0"/>
              <a:t>La </a:t>
            </a:r>
            <a:r>
              <a:rPr lang="es-ES" sz="2000" dirty="0"/>
              <a:t>primera </a:t>
            </a:r>
            <a:r>
              <a:rPr lang="es-ES" sz="2000" b="1" dirty="0"/>
              <a:t>contribución</a:t>
            </a:r>
            <a:r>
              <a:rPr lang="es-ES" sz="2000" dirty="0"/>
              <a:t> de esta científica fue demostrar que </a:t>
            </a:r>
            <a:r>
              <a:rPr lang="es-ES" sz="2000" b="1" dirty="0"/>
              <a:t>la anatomía del cerebro es capaz de cambiar </a:t>
            </a:r>
            <a:r>
              <a:rPr lang="es-ES" sz="2000" dirty="0"/>
              <a:t>si se beneficia de entornos enriquecidos con actividades estimulantes que promueven la capacidad de aprender</a:t>
            </a:r>
            <a:r>
              <a:rPr lang="es-ES" sz="2000" dirty="0" smtClean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755976"/>
          </a:xfrm>
          <a:prstGeom prst="rect">
            <a:avLst/>
          </a:prstGeom>
          <a:solidFill>
            <a:srgbClr val="31859C"/>
          </a:solidFill>
          <a:ln w="9524">
            <a:solidFill>
              <a:srgbClr val="10253F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marL="708660">
              <a:lnSpc>
                <a:spcPct val="100000"/>
              </a:lnSpc>
              <a:spcBef>
                <a:spcPts val="1575"/>
              </a:spcBef>
            </a:pPr>
            <a:r>
              <a:rPr lang="es-ES" sz="3600" b="1" spc="-5" dirty="0" smtClean="0"/>
              <a:t>3. </a:t>
            </a:r>
            <a:r>
              <a:rPr lang="es-ES" sz="3600" b="1" dirty="0" smtClean="0"/>
              <a:t>INVESTIGADORAS </a:t>
            </a:r>
            <a:r>
              <a:rPr lang="es-ES" sz="3600" b="1" spc="-5" dirty="0" smtClean="0"/>
              <a:t>E</a:t>
            </a:r>
            <a:r>
              <a:rPr lang="es-ES" sz="3600" b="1" spc="-25" dirty="0" smtClean="0"/>
              <a:t> </a:t>
            </a:r>
            <a:r>
              <a:rPr lang="es-ES" sz="3600" b="1" dirty="0" smtClean="0"/>
              <a:t>INVENTORAS</a:t>
            </a:r>
            <a:endParaRPr lang="es-ES" sz="3600" b="1" dirty="0"/>
          </a:p>
        </p:txBody>
      </p:sp>
      <p:sp>
        <p:nvSpPr>
          <p:cNvPr id="3" name="object 3"/>
          <p:cNvSpPr/>
          <p:nvPr/>
        </p:nvSpPr>
        <p:spPr>
          <a:xfrm>
            <a:off x="1232022" y="1949196"/>
            <a:ext cx="8229600" cy="4972050"/>
          </a:xfrm>
          <a:custGeom>
            <a:avLst/>
            <a:gdLst/>
            <a:ahLst/>
            <a:cxnLst/>
            <a:rect l="l" t="t" r="r" b="b"/>
            <a:pathLst>
              <a:path w="8229600" h="4972050">
                <a:moveTo>
                  <a:pt x="0" y="0"/>
                </a:moveTo>
                <a:lnTo>
                  <a:pt x="0" y="4972050"/>
                </a:lnTo>
                <a:lnTo>
                  <a:pt x="8229600" y="4972050"/>
                </a:lnTo>
                <a:lnTo>
                  <a:pt x="8229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B7DEE8"/>
          </a:solidFill>
          <a:ln w="571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32022" y="1949195"/>
            <a:ext cx="8229600" cy="4972050"/>
          </a:xfrm>
          <a:custGeom>
            <a:avLst/>
            <a:gdLst/>
            <a:ahLst/>
            <a:cxnLst/>
            <a:rect l="l" t="t" r="r" b="b"/>
            <a:pathLst>
              <a:path w="8229600" h="4972050">
                <a:moveTo>
                  <a:pt x="0" y="0"/>
                </a:moveTo>
                <a:lnTo>
                  <a:pt x="0" y="4972049"/>
                </a:lnTo>
                <a:lnTo>
                  <a:pt x="8229599" y="4972049"/>
                </a:lnTo>
                <a:lnTo>
                  <a:pt x="8229599" y="0"/>
                </a:lnTo>
                <a:lnTo>
                  <a:pt x="0" y="0"/>
                </a:lnTo>
                <a:close/>
              </a:path>
            </a:pathLst>
          </a:custGeom>
          <a:ln w="57150">
            <a:solidFill>
              <a:srgbClr val="2540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16101" y="2340990"/>
            <a:ext cx="7916800" cy="418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313" marR="5080" indent="-1905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El talento de las mujeres siempre ha estado ahí. </a:t>
            </a:r>
            <a:r>
              <a:rPr sz="2400" dirty="0">
                <a:latin typeface="Calibri"/>
                <a:cs typeface="Calibri"/>
              </a:rPr>
              <a:t>Sin </a:t>
            </a:r>
            <a:r>
              <a:rPr sz="2400" spc="-5" dirty="0">
                <a:latin typeface="Calibri"/>
                <a:cs typeface="Calibri"/>
              </a:rPr>
              <a:t>una 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formación sistemática, sus aportaciones </a:t>
            </a:r>
            <a:r>
              <a:rPr sz="2400" dirty="0">
                <a:latin typeface="Calibri"/>
                <a:cs typeface="Calibri"/>
              </a:rPr>
              <a:t>se </a:t>
            </a:r>
            <a:r>
              <a:rPr sz="2400" spc="-5" dirty="0">
                <a:latin typeface="Calibri"/>
                <a:cs typeface="Calibri"/>
              </a:rPr>
              <a:t>han considerado  “menores”,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con frecuencia se ha silenciado su autoría.</a:t>
            </a:r>
            <a:endParaRPr sz="2400" dirty="0">
              <a:latin typeface="Calibri"/>
              <a:cs typeface="Calibri"/>
            </a:endParaRPr>
          </a:p>
          <a:p>
            <a:pPr marL="87313" marR="5080" indent="-19050" algn="just">
              <a:lnSpc>
                <a:spcPct val="100000"/>
              </a:lnSpc>
              <a:spcBef>
                <a:spcPts val="555"/>
              </a:spcBef>
            </a:pPr>
            <a:r>
              <a:rPr sz="2400" spc="-5" dirty="0">
                <a:latin typeface="Calibri"/>
                <a:cs typeface="Calibri"/>
              </a:rPr>
              <a:t>En </a:t>
            </a:r>
            <a:r>
              <a:rPr sz="2400" dirty="0">
                <a:latin typeface="Calibri"/>
                <a:cs typeface="Calibri"/>
              </a:rPr>
              <a:t>el </a:t>
            </a:r>
            <a:r>
              <a:rPr sz="2400" spc="-5" dirty="0">
                <a:latin typeface="Calibri"/>
                <a:cs typeface="Calibri"/>
              </a:rPr>
              <a:t>siglo </a:t>
            </a:r>
            <a:r>
              <a:rPr sz="2400" dirty="0">
                <a:latin typeface="Calibri"/>
                <a:cs typeface="Calibri"/>
              </a:rPr>
              <a:t>XIX </a:t>
            </a:r>
            <a:r>
              <a:rPr sz="2400" spc="-5" dirty="0">
                <a:latin typeface="Calibri"/>
                <a:cs typeface="Calibri"/>
              </a:rPr>
              <a:t>las mujeres </a:t>
            </a:r>
            <a:r>
              <a:rPr sz="2400" dirty="0">
                <a:latin typeface="Calibri"/>
                <a:cs typeface="Calibri"/>
              </a:rPr>
              <a:t>van </a:t>
            </a:r>
            <a:r>
              <a:rPr sz="2400" spc="-5" dirty="0">
                <a:latin typeface="Calibri"/>
                <a:cs typeface="Calibri"/>
              </a:rPr>
              <a:t>recuperando su espacio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la  sociedad todavía con muchas dificultades </a:t>
            </a:r>
            <a:r>
              <a:rPr sz="2400" dirty="0">
                <a:latin typeface="Calibri"/>
                <a:cs typeface="Calibri"/>
              </a:rPr>
              <a:t>e </a:t>
            </a:r>
            <a:r>
              <a:rPr sz="2400" spc="-5" dirty="0">
                <a:latin typeface="Calibri"/>
                <a:cs typeface="Calibri"/>
              </a:rPr>
              <a:t>innumerables  prejuicios.</a:t>
            </a:r>
            <a:endParaRPr sz="2400" dirty="0">
              <a:latin typeface="Calibri"/>
              <a:cs typeface="Calibri"/>
            </a:endParaRPr>
          </a:p>
          <a:p>
            <a:pPr marL="87313" marR="5080" indent="-19050" algn="just">
              <a:lnSpc>
                <a:spcPct val="100000"/>
              </a:lnSpc>
              <a:spcBef>
                <a:spcPts val="565"/>
              </a:spcBef>
            </a:pPr>
            <a:r>
              <a:rPr sz="2400" dirty="0">
                <a:latin typeface="Calibri"/>
                <a:cs typeface="Calibri"/>
              </a:rPr>
              <a:t>Un </a:t>
            </a:r>
            <a:r>
              <a:rPr sz="2400" spc="-5" dirty="0">
                <a:latin typeface="Calibri"/>
                <a:cs typeface="Calibri"/>
              </a:rPr>
              <a:t>paso fundamental fue su incorporación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instituciones  académicas,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muchos casos sin posibilidad de </a:t>
            </a:r>
            <a:r>
              <a:rPr sz="2400" dirty="0">
                <a:latin typeface="Calibri"/>
                <a:cs typeface="Calibri"/>
              </a:rPr>
              <a:t>ejercer  </a:t>
            </a:r>
            <a:r>
              <a:rPr sz="2400" spc="-5" dirty="0">
                <a:latin typeface="Calibri"/>
                <a:cs typeface="Calibri"/>
              </a:rPr>
              <a:t>carrera ni cargo,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otra realidad imparable fue </a:t>
            </a:r>
            <a:r>
              <a:rPr sz="2400" dirty="0">
                <a:latin typeface="Calibri"/>
                <a:cs typeface="Calibri"/>
              </a:rPr>
              <a:t>el </a:t>
            </a:r>
            <a:r>
              <a:rPr sz="2400" spc="-5" dirty="0">
                <a:latin typeface="Calibri"/>
                <a:cs typeface="Calibri"/>
              </a:rPr>
              <a:t>avance </a:t>
            </a:r>
            <a:r>
              <a:rPr sz="2400" dirty="0">
                <a:latin typeface="Calibri"/>
                <a:cs typeface="Calibri"/>
              </a:rPr>
              <a:t>de </a:t>
            </a:r>
            <a:r>
              <a:rPr sz="2400" spc="-5" dirty="0">
                <a:latin typeface="Calibri"/>
                <a:cs typeface="Calibri"/>
              </a:rPr>
              <a:t>la  revolución industrial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la producción de prototipos. Las  mujeres estaban ahí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se hicieron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notar.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2022" y="623309"/>
            <a:ext cx="8229600" cy="879087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lang="es-ES" b="1" spc="-5" dirty="0" smtClean="0">
                <a:solidFill>
                  <a:schemeClr val="bg1"/>
                </a:solidFill>
              </a:rPr>
              <a:t>MUJERES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spc="-5" dirty="0" smtClean="0">
                <a:solidFill>
                  <a:schemeClr val="bg1"/>
                </a:solidFill>
              </a:rPr>
              <a:t>NOBEL</a:t>
            </a:r>
            <a:endParaRPr lang="es-ES" b="1" spc="-5" dirty="0">
              <a:solidFill>
                <a:schemeClr val="bg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2022" y="1949196"/>
            <a:ext cx="8229600" cy="4686300"/>
          </a:xfrm>
          <a:custGeom>
            <a:avLst/>
            <a:gdLst/>
            <a:ahLst/>
            <a:cxnLst/>
            <a:rect l="l" t="t" r="r" b="b"/>
            <a:pathLst>
              <a:path w="8229600" h="4686300">
                <a:moveTo>
                  <a:pt x="0" y="0"/>
                </a:moveTo>
                <a:lnTo>
                  <a:pt x="0" y="4686300"/>
                </a:lnTo>
                <a:lnTo>
                  <a:pt x="8229600" y="4686300"/>
                </a:lnTo>
                <a:lnTo>
                  <a:pt x="8229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1DA"/>
          </a:solidFill>
          <a:ln w="571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32022" y="1949195"/>
            <a:ext cx="8229600" cy="4686300"/>
          </a:xfrm>
          <a:custGeom>
            <a:avLst/>
            <a:gdLst/>
            <a:ahLst/>
            <a:cxnLst/>
            <a:rect l="l" t="t" r="r" b="b"/>
            <a:pathLst>
              <a:path w="8229600" h="4686300">
                <a:moveTo>
                  <a:pt x="0" y="0"/>
                </a:moveTo>
                <a:lnTo>
                  <a:pt x="0" y="4686299"/>
                </a:lnTo>
                <a:lnTo>
                  <a:pt x="8229599" y="4686299"/>
                </a:lnTo>
                <a:lnTo>
                  <a:pt x="822959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031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61209" y="2063495"/>
            <a:ext cx="1500377" cy="15712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60454" y="3492246"/>
            <a:ext cx="933450" cy="1257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5104" y="3486911"/>
            <a:ext cx="943610" cy="1267460"/>
          </a:xfrm>
          <a:custGeom>
            <a:avLst/>
            <a:gdLst/>
            <a:ahLst/>
            <a:cxnLst/>
            <a:rect l="l" t="t" r="r" b="b"/>
            <a:pathLst>
              <a:path w="943610" h="1267460">
                <a:moveTo>
                  <a:pt x="0" y="0"/>
                </a:moveTo>
                <a:lnTo>
                  <a:pt x="0" y="1267205"/>
                </a:lnTo>
                <a:lnTo>
                  <a:pt x="943355" y="1267205"/>
                </a:lnTo>
                <a:lnTo>
                  <a:pt x="94335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1E1C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46710" y="2563367"/>
            <a:ext cx="885444" cy="12481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1360" y="2558033"/>
            <a:ext cx="895350" cy="1258570"/>
          </a:xfrm>
          <a:custGeom>
            <a:avLst/>
            <a:gdLst/>
            <a:ahLst/>
            <a:cxnLst/>
            <a:rect l="l" t="t" r="r" b="b"/>
            <a:pathLst>
              <a:path w="895350" h="1258570">
                <a:moveTo>
                  <a:pt x="0" y="0"/>
                </a:moveTo>
                <a:lnTo>
                  <a:pt x="0" y="1258061"/>
                </a:lnTo>
                <a:lnTo>
                  <a:pt x="895349" y="1258061"/>
                </a:lnTo>
                <a:lnTo>
                  <a:pt x="89534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9537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46453" y="3777996"/>
            <a:ext cx="848105" cy="12146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41104" y="3772661"/>
            <a:ext cx="858519" cy="1224915"/>
          </a:xfrm>
          <a:custGeom>
            <a:avLst/>
            <a:gdLst/>
            <a:ahLst/>
            <a:cxnLst/>
            <a:rect l="l" t="t" r="r" b="b"/>
            <a:pathLst>
              <a:path w="858520" h="1224914">
                <a:moveTo>
                  <a:pt x="0" y="0"/>
                </a:moveTo>
                <a:lnTo>
                  <a:pt x="0" y="1224533"/>
                </a:lnTo>
                <a:lnTo>
                  <a:pt x="858011" y="1224533"/>
                </a:lnTo>
                <a:lnTo>
                  <a:pt x="858011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04A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46576" y="2563367"/>
            <a:ext cx="676655" cy="10287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41226" y="2558033"/>
            <a:ext cx="687070" cy="1038860"/>
          </a:xfrm>
          <a:custGeom>
            <a:avLst/>
            <a:gdLst/>
            <a:ahLst/>
            <a:cxnLst/>
            <a:rect l="l" t="t" r="r" b="b"/>
            <a:pathLst>
              <a:path w="687070" h="1038860">
                <a:moveTo>
                  <a:pt x="0" y="0"/>
                </a:moveTo>
                <a:lnTo>
                  <a:pt x="0" y="1038605"/>
                </a:lnTo>
                <a:lnTo>
                  <a:pt x="686561" y="1038605"/>
                </a:lnTo>
                <a:lnTo>
                  <a:pt x="686561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03576" y="5278373"/>
            <a:ext cx="1200150" cy="10287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98226" y="5273039"/>
            <a:ext cx="1210310" cy="1038860"/>
          </a:xfrm>
          <a:custGeom>
            <a:avLst/>
            <a:gdLst/>
            <a:ahLst/>
            <a:cxnLst/>
            <a:rect l="l" t="t" r="r" b="b"/>
            <a:pathLst>
              <a:path w="1210310" h="1038860">
                <a:moveTo>
                  <a:pt x="0" y="0"/>
                </a:moveTo>
                <a:lnTo>
                  <a:pt x="0" y="1038605"/>
                </a:lnTo>
                <a:lnTo>
                  <a:pt x="1210055" y="1038605"/>
                </a:lnTo>
                <a:lnTo>
                  <a:pt x="121005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9848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04459" y="3063239"/>
            <a:ext cx="1047750" cy="12573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99110" y="3057905"/>
            <a:ext cx="1057910" cy="1268095"/>
          </a:xfrm>
          <a:custGeom>
            <a:avLst/>
            <a:gdLst/>
            <a:ahLst/>
            <a:cxnLst/>
            <a:rect l="l" t="t" r="r" b="b"/>
            <a:pathLst>
              <a:path w="1057909" h="1268095">
                <a:moveTo>
                  <a:pt x="0" y="0"/>
                </a:moveTo>
                <a:lnTo>
                  <a:pt x="0" y="1267967"/>
                </a:lnTo>
                <a:lnTo>
                  <a:pt x="1057655" y="1267967"/>
                </a:lnTo>
                <a:lnTo>
                  <a:pt x="105765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18332" y="3849623"/>
            <a:ext cx="890777" cy="10713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12982" y="3844289"/>
            <a:ext cx="901065" cy="1081405"/>
          </a:xfrm>
          <a:custGeom>
            <a:avLst/>
            <a:gdLst/>
            <a:ahLst/>
            <a:cxnLst/>
            <a:rect l="l" t="t" r="r" b="b"/>
            <a:pathLst>
              <a:path w="901065" h="1081404">
                <a:moveTo>
                  <a:pt x="0" y="0"/>
                </a:moveTo>
                <a:lnTo>
                  <a:pt x="0" y="1081277"/>
                </a:lnTo>
                <a:lnTo>
                  <a:pt x="900683" y="1081277"/>
                </a:lnTo>
                <a:lnTo>
                  <a:pt x="900683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9537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347081" y="5206746"/>
            <a:ext cx="1371600" cy="92887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41732" y="5201411"/>
            <a:ext cx="1381760" cy="939165"/>
          </a:xfrm>
          <a:custGeom>
            <a:avLst/>
            <a:gdLst/>
            <a:ahLst/>
            <a:cxnLst/>
            <a:rect l="l" t="t" r="r" b="b"/>
            <a:pathLst>
              <a:path w="1381759" h="939164">
                <a:moveTo>
                  <a:pt x="0" y="0"/>
                </a:moveTo>
                <a:lnTo>
                  <a:pt x="0" y="938783"/>
                </a:lnTo>
                <a:lnTo>
                  <a:pt x="1381505" y="938783"/>
                </a:lnTo>
                <a:lnTo>
                  <a:pt x="138150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60325" y="5135117"/>
            <a:ext cx="876300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54976" y="5129783"/>
            <a:ext cx="886460" cy="1076960"/>
          </a:xfrm>
          <a:custGeom>
            <a:avLst/>
            <a:gdLst/>
            <a:ahLst/>
            <a:cxnLst/>
            <a:rect l="l" t="t" r="r" b="b"/>
            <a:pathLst>
              <a:path w="886460" h="1076960">
                <a:moveTo>
                  <a:pt x="0" y="0"/>
                </a:moveTo>
                <a:lnTo>
                  <a:pt x="0" y="1076705"/>
                </a:lnTo>
                <a:lnTo>
                  <a:pt x="886205" y="1076705"/>
                </a:lnTo>
                <a:lnTo>
                  <a:pt x="88620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2159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60703" y="5206746"/>
            <a:ext cx="790955" cy="10477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55354" y="5201411"/>
            <a:ext cx="801370" cy="1057910"/>
          </a:xfrm>
          <a:custGeom>
            <a:avLst/>
            <a:gdLst/>
            <a:ahLst/>
            <a:cxnLst/>
            <a:rect l="l" t="t" r="r" b="b"/>
            <a:pathLst>
              <a:path w="801370" h="1057910">
                <a:moveTo>
                  <a:pt x="0" y="0"/>
                </a:moveTo>
                <a:lnTo>
                  <a:pt x="0" y="1057655"/>
                </a:lnTo>
                <a:lnTo>
                  <a:pt x="800861" y="1057655"/>
                </a:lnTo>
                <a:lnTo>
                  <a:pt x="800861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2159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1124</Words>
  <Application>Microsoft Office PowerPoint</Application>
  <PresentationFormat>Personalizado</PresentationFormat>
  <Paragraphs>61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Office Theme</vt:lpstr>
      <vt:lpstr>Mujeres invisibles en la Ciencia y  las Matemáticas</vt:lpstr>
      <vt:lpstr>Presentación de PowerPoint</vt:lpstr>
      <vt:lpstr>MARIE CURIE (1867-1934)</vt:lpstr>
      <vt:lpstr>ROSALIND FRANKLIN (1920-1958)</vt:lpstr>
      <vt:lpstr>JOCELYN BELL BURNELL (1943-)</vt:lpstr>
      <vt:lpstr>LISE MEITNER (1878-1968)</vt:lpstr>
      <vt:lpstr>GERTI THERESA CORI (1896-1957)</vt:lpstr>
      <vt:lpstr>MARIETTA BLAU ( 1894-1970)</vt:lpstr>
      <vt:lpstr>CHIEN-SHIUNG WU (1912-1997)</vt:lpstr>
      <vt:lpstr>TRÓTULA DE SALERNO S.XI</vt:lpstr>
      <vt:lpstr>AGNES POCKELS (1862-1935)</vt:lpstr>
      <vt:lpstr>NETTIE MARÍA STEVENS (1861-1912)</vt:lpstr>
      <vt:lpstr>2. EL PROBLEMA DE LA IDENTIDAD EL EFECTO MATILDA</vt:lpstr>
      <vt:lpstr>ISABELLA KARLE (1921-2017)</vt:lpstr>
      <vt:lpstr>MARTHE GAUTIER (1925)</vt:lpstr>
      <vt:lpstr>MARIAN DIAMOND (1926-2017)</vt:lpstr>
      <vt:lpstr>3. INVESTIGADORAS E INVENTORAS</vt:lpstr>
      <vt:lpstr>MUJERES NOBEL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Mujeres invisibles en la Ciencia y  las Matemáticas</dc:title>
  <cp:lastModifiedBy>hp</cp:lastModifiedBy>
  <cp:revision>42</cp:revision>
  <dcterms:created xsi:type="dcterms:W3CDTF">2020-02-16T13:15:52Z</dcterms:created>
  <dcterms:modified xsi:type="dcterms:W3CDTF">2020-02-17T17:27:00Z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2020-02-16T00:00:00Z</vt:filetime>
  </property>
</Properties>
</file>