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sldIdLst>
    <p:sldId id="256" r:id="rId2"/>
    <p:sldId id="257" r:id="rId3"/>
    <p:sldId id="274"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5" r:id="rId19"/>
    <p:sldId id="277" r:id="rId20"/>
    <p:sldId id="278" r:id="rId21"/>
    <p:sldId id="279" r:id="rId22"/>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13F05"/>
    <a:srgbClr val="A8422E"/>
    <a:srgbClr val="8D8049"/>
    <a:srgbClr val="D6569F"/>
    <a:srgbClr val="F48D3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385" autoAdjust="0"/>
    <p:restoredTop sz="94660"/>
  </p:normalViewPr>
  <p:slideViewPr>
    <p:cSldViewPr>
      <p:cViewPr varScale="1">
        <p:scale>
          <a:sx n="69" d="100"/>
          <a:sy n="69" d="100"/>
        </p:scale>
        <p:origin x="-1422" y="33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891821" y="5617774"/>
            <a:ext cx="7382935"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989952" y="1016990"/>
            <a:ext cx="7179733" cy="4831643"/>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990600" y="1009650"/>
            <a:ext cx="7179733" cy="4831643"/>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769521" y="702069"/>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7855433" y="749720"/>
            <a:ext cx="566928" cy="566928"/>
          </a:xfrm>
          <a:prstGeom prst="rect">
            <a:avLst/>
          </a:prstGeom>
          <a:noFill/>
        </p:spPr>
      </p:pic>
      <p:sp>
        <p:nvSpPr>
          <p:cNvPr id="2" name="Title 1"/>
          <p:cNvSpPr>
            <a:spLocks noGrp="1"/>
          </p:cNvSpPr>
          <p:nvPr>
            <p:ph type="ctrTitle"/>
          </p:nvPr>
        </p:nvSpPr>
        <p:spPr>
          <a:xfrm>
            <a:off x="1727201" y="1794935"/>
            <a:ext cx="5723468" cy="1828090"/>
          </a:xfrm>
        </p:spPr>
        <p:txBody>
          <a:bodyPr anchor="b">
            <a:normAutofit/>
          </a:bodyPr>
          <a:lstStyle>
            <a:lvl1pPr>
              <a:defRPr sz="4800"/>
            </a:lvl1pPr>
          </a:lstStyle>
          <a:p>
            <a:r>
              <a:rPr lang="es-ES" smtClean="0"/>
              <a:t>Haga clic para modificar el estilo de título del patrón</a:t>
            </a:r>
            <a:endParaRPr lang="en-US"/>
          </a:p>
        </p:txBody>
      </p:sp>
      <p:sp>
        <p:nvSpPr>
          <p:cNvPr id="3" name="Subtitle 2"/>
          <p:cNvSpPr>
            <a:spLocks noGrp="1"/>
          </p:cNvSpPr>
          <p:nvPr>
            <p:ph type="subTitle" idx="1"/>
          </p:nvPr>
        </p:nvSpPr>
        <p:spPr>
          <a:xfrm>
            <a:off x="1727200" y="3736622"/>
            <a:ext cx="5712179" cy="1524000"/>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a:xfrm>
            <a:off x="6770676" y="5357592"/>
            <a:ext cx="1213821" cy="365125"/>
          </a:xfrm>
        </p:spPr>
        <p:txBody>
          <a:bodyPr/>
          <a:lstStyle/>
          <a:p>
            <a:fld id="{563D82EC-C8F7-4BF6-BF8F-B9FCC5C09139}" type="datetimeFigureOut">
              <a:rPr lang="es-ES" smtClean="0"/>
              <a:pPr/>
              <a:t>31/01/2020</a:t>
            </a:fld>
            <a:endParaRPr lang="es-ES"/>
          </a:p>
        </p:txBody>
      </p:sp>
      <p:sp>
        <p:nvSpPr>
          <p:cNvPr id="5" name="Footer Placeholder 4"/>
          <p:cNvSpPr>
            <a:spLocks noGrp="1"/>
          </p:cNvSpPr>
          <p:nvPr>
            <p:ph type="ftr" sz="quarter" idx="11"/>
          </p:nvPr>
        </p:nvSpPr>
        <p:spPr>
          <a:xfrm>
            <a:off x="1174044" y="5357592"/>
            <a:ext cx="5034845" cy="365125"/>
          </a:xfrm>
        </p:spPr>
        <p:txBody>
          <a:bodyPr/>
          <a:lstStyle/>
          <a:p>
            <a:endParaRPr lang="es-ES"/>
          </a:p>
        </p:txBody>
      </p:sp>
      <p:sp>
        <p:nvSpPr>
          <p:cNvPr id="6" name="Slide Number Placeholder 5"/>
          <p:cNvSpPr>
            <a:spLocks noGrp="1"/>
          </p:cNvSpPr>
          <p:nvPr>
            <p:ph type="sldNum" sz="quarter" idx="12"/>
          </p:nvPr>
        </p:nvSpPr>
        <p:spPr>
          <a:xfrm>
            <a:off x="6213930" y="5357592"/>
            <a:ext cx="554023" cy="365125"/>
          </a:xfrm>
        </p:spPr>
        <p:txBody>
          <a:bodyPr/>
          <a:lstStyle>
            <a:lvl1pPr algn="ctr">
              <a:defRPr/>
            </a:lvl1pPr>
          </a:lstStyle>
          <a:p>
            <a:fld id="{0E08617C-9027-4A95-90B6-DA09F21C4E81}" type="slidenum">
              <a:rPr lang="es-ES" smtClean="0"/>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563D82EC-C8F7-4BF6-BF8F-B9FCC5C09139}" type="datetimeFigureOut">
              <a:rPr lang="es-ES" smtClean="0"/>
              <a:pPr/>
              <a:t>31/01/2020</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0E08617C-9027-4A95-90B6-DA09F21C4E81}" type="slidenum">
              <a:rPr lang="es-ES" smtClean="0"/>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444979" y="2239430"/>
            <a:ext cx="6254044" cy="1362075"/>
          </a:xfrm>
        </p:spPr>
        <p:txBody>
          <a:bodyPr anchor="b"/>
          <a:lstStyle>
            <a:lvl1pPr algn="ctr">
              <a:defRPr sz="4000" b="0" cap="none" baseline="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456267" y="3725334"/>
            <a:ext cx="6231467" cy="1309511"/>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563D82EC-C8F7-4BF6-BF8F-B9FCC5C09139}" type="datetimeFigureOut">
              <a:rPr lang="es-ES" smtClean="0"/>
              <a:pPr/>
              <a:t>31/01/2020</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0E08617C-9027-4A95-90B6-DA09F21C4E81}" type="slidenum">
              <a:rPr lang="es-ES" smtClean="0"/>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5" name="Date Placeholder 4"/>
          <p:cNvSpPr>
            <a:spLocks noGrp="1"/>
          </p:cNvSpPr>
          <p:nvPr>
            <p:ph type="dt" sz="half" idx="10"/>
          </p:nvPr>
        </p:nvSpPr>
        <p:spPr/>
        <p:txBody>
          <a:bodyPr/>
          <a:lstStyle/>
          <a:p>
            <a:fld id="{563D82EC-C8F7-4BF6-BF8F-B9FCC5C09139}" type="datetimeFigureOut">
              <a:rPr lang="es-ES" smtClean="0"/>
              <a:pPr/>
              <a:t>31/01/2020</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0E08617C-9027-4A95-90B6-DA09F21C4E81}" type="slidenum">
              <a:rPr lang="es-ES" smtClean="0"/>
              <a:pPr/>
              <a:t>‹Nº›</a:t>
            </a:fld>
            <a:endParaRPr lang="es-ES"/>
          </a:p>
        </p:txBody>
      </p:sp>
      <p:sp>
        <p:nvSpPr>
          <p:cNvPr id="9" name="Content Placeholder 8"/>
          <p:cNvSpPr>
            <a:spLocks noGrp="1"/>
          </p:cNvSpPr>
          <p:nvPr>
            <p:ph sz="quarter" idx="13"/>
          </p:nvPr>
        </p:nvSpPr>
        <p:spPr>
          <a:xfrm>
            <a:off x="1298448" y="2121407"/>
            <a:ext cx="3200400" cy="3602736"/>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11" name="Content Placeholder 10"/>
          <p:cNvSpPr>
            <a:spLocks noGrp="1"/>
          </p:cNvSpPr>
          <p:nvPr>
            <p:ph sz="quarter" idx="14"/>
          </p:nvPr>
        </p:nvSpPr>
        <p:spPr>
          <a:xfrm>
            <a:off x="4663440" y="2119313"/>
            <a:ext cx="3200400" cy="3605212"/>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smtClean="0"/>
              <a:t>Haga clic para modificar el estilo de título del patrón</a:t>
            </a:r>
            <a:endParaRPr lang="en-US"/>
          </a:p>
        </p:txBody>
      </p:sp>
      <p:sp>
        <p:nvSpPr>
          <p:cNvPr id="3" name="Text Placeholder 2"/>
          <p:cNvSpPr>
            <a:spLocks noGrp="1"/>
          </p:cNvSpPr>
          <p:nvPr>
            <p:ph type="body" idx="1"/>
          </p:nvPr>
        </p:nvSpPr>
        <p:spPr>
          <a:xfrm>
            <a:off x="1557869" y="2122312"/>
            <a:ext cx="2939521" cy="820208"/>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5" name="Text Placeholder 4"/>
          <p:cNvSpPr>
            <a:spLocks noGrp="1"/>
          </p:cNvSpPr>
          <p:nvPr>
            <p:ph type="body" sz="quarter" idx="3"/>
          </p:nvPr>
        </p:nvSpPr>
        <p:spPr>
          <a:xfrm>
            <a:off x="4910669" y="2122311"/>
            <a:ext cx="2944368" cy="822960"/>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7" name="Date Placeholder 6"/>
          <p:cNvSpPr>
            <a:spLocks noGrp="1"/>
          </p:cNvSpPr>
          <p:nvPr>
            <p:ph type="dt" sz="half" idx="10"/>
          </p:nvPr>
        </p:nvSpPr>
        <p:spPr/>
        <p:txBody>
          <a:bodyPr/>
          <a:lstStyle/>
          <a:p>
            <a:fld id="{563D82EC-C8F7-4BF6-BF8F-B9FCC5C09139}" type="datetimeFigureOut">
              <a:rPr lang="es-ES" smtClean="0"/>
              <a:pPr/>
              <a:t>31/01/2020</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0E08617C-9027-4A95-90B6-DA09F21C4E81}" type="slidenum">
              <a:rPr lang="es-ES" smtClean="0"/>
              <a:pPr/>
              <a:t>‹Nº›</a:t>
            </a:fld>
            <a:endParaRPr lang="es-ES"/>
          </a:p>
        </p:txBody>
      </p:sp>
      <p:sp>
        <p:nvSpPr>
          <p:cNvPr id="11" name="Content Placeholder 10"/>
          <p:cNvSpPr>
            <a:spLocks noGrp="1"/>
          </p:cNvSpPr>
          <p:nvPr>
            <p:ph sz="quarter" idx="13"/>
          </p:nvPr>
        </p:nvSpPr>
        <p:spPr>
          <a:xfrm>
            <a:off x="1298448" y="2944368"/>
            <a:ext cx="3227832" cy="2779776"/>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13" name="Content Placeholder 12"/>
          <p:cNvSpPr>
            <a:spLocks noGrp="1"/>
          </p:cNvSpPr>
          <p:nvPr>
            <p:ph sz="quarter" idx="14"/>
          </p:nvPr>
        </p:nvSpPr>
        <p:spPr>
          <a:xfrm>
            <a:off x="4645151" y="2944813"/>
            <a:ext cx="3227832" cy="2779776"/>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Date Placeholder 2"/>
          <p:cNvSpPr>
            <a:spLocks noGrp="1"/>
          </p:cNvSpPr>
          <p:nvPr>
            <p:ph type="dt" sz="half" idx="10"/>
          </p:nvPr>
        </p:nvSpPr>
        <p:spPr/>
        <p:txBody>
          <a:bodyPr/>
          <a:lstStyle/>
          <a:p>
            <a:fld id="{563D82EC-C8F7-4BF6-BF8F-B9FCC5C09139}" type="datetimeFigureOut">
              <a:rPr lang="es-ES" smtClean="0"/>
              <a:pPr/>
              <a:t>31/01/2020</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0E08617C-9027-4A95-90B6-DA09F21C4E81}" type="slidenum">
              <a:rPr lang="es-ES" smtClean="0"/>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3D82EC-C8F7-4BF6-BF8F-B9FCC5C09139}" type="datetimeFigureOut">
              <a:rPr lang="es-ES" smtClean="0"/>
              <a:pPr/>
              <a:t>31/01/2020</a:t>
            </a:fld>
            <a:endParaRPr lang="es-ES"/>
          </a:p>
        </p:txBody>
      </p:sp>
      <p:sp>
        <p:nvSpPr>
          <p:cNvPr id="3" name="Footer Placeholder 2"/>
          <p:cNvSpPr>
            <a:spLocks noGrp="1"/>
          </p:cNvSpPr>
          <p:nvPr>
            <p:ph type="ftr" sz="quarter" idx="11"/>
          </p:nvPr>
        </p:nvSpPr>
        <p:spPr/>
        <p:txBody>
          <a:bodyPr/>
          <a:lstStyle/>
          <a:p>
            <a:endParaRPr lang="es-ES"/>
          </a:p>
        </p:txBody>
      </p:sp>
      <p:sp>
        <p:nvSpPr>
          <p:cNvPr id="4" name="Slide Number Placeholder 3"/>
          <p:cNvSpPr>
            <a:spLocks noGrp="1"/>
          </p:cNvSpPr>
          <p:nvPr>
            <p:ph type="sldNum" sz="quarter" idx="12"/>
          </p:nvPr>
        </p:nvSpPr>
        <p:spPr/>
        <p:txBody>
          <a:bodyPr/>
          <a:lstStyle/>
          <a:p>
            <a:fld id="{0E08617C-9027-4A95-90B6-DA09F21C4E81}"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Freeform 1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rot="60000">
            <a:off x="4471416" y="603504"/>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rot="21540000">
            <a:off x="749808" y="576072"/>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9"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8976" y="2020042"/>
            <a:ext cx="3064827" cy="1503037"/>
          </a:xfrm>
        </p:spPr>
        <p:txBody>
          <a:bodyPr anchor="b">
            <a:normAutofit/>
          </a:bodyPr>
          <a:lstStyle>
            <a:lvl1pPr algn="ctr">
              <a:defRPr sz="2400" b="0"/>
            </a:lvl1pPr>
          </a:lstStyle>
          <a:p>
            <a:r>
              <a:rPr lang="es-ES" smtClean="0"/>
              <a:t>Haga clic para modificar el estilo de título del patrón</a:t>
            </a:r>
            <a:endParaRPr lang="en-US"/>
          </a:p>
        </p:txBody>
      </p:sp>
      <p:sp>
        <p:nvSpPr>
          <p:cNvPr id="3" name="Content Placeholder 2"/>
          <p:cNvSpPr>
            <a:spLocks noGrp="1"/>
          </p:cNvSpPr>
          <p:nvPr>
            <p:ph idx="1"/>
          </p:nvPr>
        </p:nvSpPr>
        <p:spPr>
          <a:xfrm rot="60000">
            <a:off x="4854291" y="1150993"/>
            <a:ext cx="3020792" cy="4625489"/>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rot="-60000">
            <a:off x="1148125" y="3623748"/>
            <a:ext cx="3048891" cy="2100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a:xfrm rot="60000">
            <a:off x="6341698" y="5885672"/>
            <a:ext cx="1213821" cy="365125"/>
          </a:xfrm>
        </p:spPr>
        <p:txBody>
          <a:bodyPr/>
          <a:lstStyle/>
          <a:p>
            <a:fld id="{563D82EC-C8F7-4BF6-BF8F-B9FCC5C09139}" type="datetimeFigureOut">
              <a:rPr lang="es-ES" smtClean="0"/>
              <a:pPr/>
              <a:t>31/01/2020</a:t>
            </a:fld>
            <a:endParaRPr lang="es-ES"/>
          </a:p>
        </p:txBody>
      </p:sp>
      <p:sp>
        <p:nvSpPr>
          <p:cNvPr id="6" name="Footer Placeholder 5"/>
          <p:cNvSpPr>
            <a:spLocks noGrp="1"/>
          </p:cNvSpPr>
          <p:nvPr>
            <p:ph type="ftr" sz="quarter" idx="11"/>
          </p:nvPr>
        </p:nvSpPr>
        <p:spPr>
          <a:xfrm rot="-60000">
            <a:off x="914554" y="5829261"/>
            <a:ext cx="3522607" cy="365125"/>
          </a:xfrm>
        </p:spPr>
        <p:txBody>
          <a:bodyPr/>
          <a:lstStyle/>
          <a:p>
            <a:endParaRPr lang="es-ES"/>
          </a:p>
        </p:txBody>
      </p:sp>
      <p:sp>
        <p:nvSpPr>
          <p:cNvPr id="7" name="Slide Number Placeholder 6"/>
          <p:cNvSpPr>
            <a:spLocks noGrp="1"/>
          </p:cNvSpPr>
          <p:nvPr>
            <p:ph type="sldNum" sz="quarter" idx="12"/>
          </p:nvPr>
        </p:nvSpPr>
        <p:spPr>
          <a:xfrm rot="60000">
            <a:off x="7557313" y="5896961"/>
            <a:ext cx="554023" cy="365125"/>
          </a:xfrm>
        </p:spPr>
        <p:txBody>
          <a:bodyPr/>
          <a:lstStyle/>
          <a:p>
            <a:fld id="{0E08617C-9027-4A95-90B6-DA09F21C4E81}" type="slidenum">
              <a:rPr lang="es-ES" smtClean="0"/>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1" name="Freeform 3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1540000">
            <a:off x="745058" y="575769"/>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rot="60000">
            <a:off x="4464768" y="603920"/>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5"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6424" y="2020824"/>
            <a:ext cx="3063240" cy="1499616"/>
          </a:xfrm>
        </p:spPr>
        <p:txBody>
          <a:bodyPr anchor="b">
            <a:normAutofit/>
          </a:bodyPr>
          <a:lstStyle>
            <a:lvl1pPr algn="ctr">
              <a:defRPr sz="2400" b="0"/>
            </a:lvl1pPr>
          </a:lstStyle>
          <a:p>
            <a:r>
              <a:rPr lang="es-ES" smtClean="0"/>
              <a:t>Haga clic para modificar el estilo de título del patrón</a:t>
            </a:r>
            <a:endParaRPr lang="en-US" dirty="0"/>
          </a:p>
        </p:txBody>
      </p:sp>
      <p:sp>
        <p:nvSpPr>
          <p:cNvPr id="3" name="Picture Placeholder 2"/>
          <p:cNvSpPr>
            <a:spLocks noGrp="1"/>
          </p:cNvSpPr>
          <p:nvPr>
            <p:ph type="pic" idx="1"/>
          </p:nvPr>
        </p:nvSpPr>
        <p:spPr>
          <a:xfrm rot="60000">
            <a:off x="4898615" y="1207272"/>
            <a:ext cx="2913863" cy="4539412"/>
          </a:xfrm>
          <a:ln w="101600" cap="rnd">
            <a:solidFill>
              <a:srgbClr val="FFFFFF"/>
            </a:solidFill>
          </a:ln>
          <a:effectLst>
            <a:outerShdw blurRad="88900" dir="2700000" algn="tl" rotWithShape="0">
              <a:prstClr val="black">
                <a:alpha val="40000"/>
              </a:prstClr>
            </a:outerShdw>
          </a:effectLst>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a:p>
        </p:txBody>
      </p:sp>
      <p:sp>
        <p:nvSpPr>
          <p:cNvPr id="4" name="Text Placeholder 3"/>
          <p:cNvSpPr>
            <a:spLocks noGrp="1"/>
          </p:cNvSpPr>
          <p:nvPr>
            <p:ph type="body" sz="half" idx="2"/>
          </p:nvPr>
        </p:nvSpPr>
        <p:spPr>
          <a:xfrm rot="-60000">
            <a:off x="1152144" y="3621024"/>
            <a:ext cx="3044952" cy="210312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a:xfrm rot="60000">
            <a:off x="6345936" y="5888737"/>
            <a:ext cx="1213821" cy="365125"/>
          </a:xfrm>
        </p:spPr>
        <p:txBody>
          <a:bodyPr/>
          <a:lstStyle/>
          <a:p>
            <a:fld id="{563D82EC-C8F7-4BF6-BF8F-B9FCC5C09139}" type="datetimeFigureOut">
              <a:rPr lang="es-ES" smtClean="0"/>
              <a:pPr/>
              <a:t>31/01/2020</a:t>
            </a:fld>
            <a:endParaRPr lang="es-ES"/>
          </a:p>
        </p:txBody>
      </p:sp>
      <p:sp>
        <p:nvSpPr>
          <p:cNvPr id="6" name="Footer Placeholder 5"/>
          <p:cNvSpPr>
            <a:spLocks noGrp="1"/>
          </p:cNvSpPr>
          <p:nvPr>
            <p:ph type="ftr" sz="quarter" idx="11"/>
          </p:nvPr>
        </p:nvSpPr>
        <p:spPr>
          <a:xfrm rot="-60000">
            <a:off x="914569" y="5831037"/>
            <a:ext cx="3319043" cy="365125"/>
          </a:xfrm>
        </p:spPr>
        <p:txBody>
          <a:bodyPr/>
          <a:lstStyle/>
          <a:p>
            <a:endParaRPr lang="es-ES"/>
          </a:p>
        </p:txBody>
      </p:sp>
      <p:sp>
        <p:nvSpPr>
          <p:cNvPr id="7" name="Slide Number Placeholder 6"/>
          <p:cNvSpPr>
            <a:spLocks noGrp="1"/>
          </p:cNvSpPr>
          <p:nvPr>
            <p:ph type="sldNum" sz="quarter" idx="12"/>
          </p:nvPr>
        </p:nvSpPr>
        <p:spPr>
          <a:xfrm rot="60000">
            <a:off x="7562089" y="5900026"/>
            <a:ext cx="554023" cy="365125"/>
          </a:xfrm>
        </p:spPr>
        <p:txBody>
          <a:bodyPr/>
          <a:lstStyle/>
          <a:p>
            <a:fld id="{0E08617C-9027-4A95-90B6-DA09F21C4E81}" type="slidenum">
              <a:rPr lang="es-ES" smtClean="0"/>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Vertical Text Placeholder 2"/>
          <p:cNvSpPr>
            <a:spLocks noGrp="1"/>
          </p:cNvSpPr>
          <p:nvPr>
            <p:ph type="body" orient="vert" idx="1"/>
          </p:nvPr>
        </p:nvSpPr>
        <p:spPr/>
        <p:txBody>
          <a:bodyPr vert="eaVert" anchor="ct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563D82EC-C8F7-4BF6-BF8F-B9FCC5C09139}" type="datetimeFigureOut">
              <a:rPr lang="es-ES" smtClean="0"/>
              <a:pPr/>
              <a:t>31/01/2020</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0E08617C-9027-4A95-90B6-DA09F21C4E81}"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925690"/>
            <a:ext cx="1430867" cy="4763911"/>
          </a:xfrm>
        </p:spPr>
        <p:txBody>
          <a:bodyPr vert="eaVert"/>
          <a:lstStyle>
            <a:lvl1pPr algn="l">
              <a:defRPr/>
            </a:lvl1p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1298221" y="1106312"/>
            <a:ext cx="5178779" cy="4402667"/>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563D82EC-C8F7-4BF6-BF8F-B9FCC5C09139}" type="datetimeFigureOut">
              <a:rPr lang="es-ES" smtClean="0"/>
              <a:pPr/>
              <a:t>31/01/2020</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0E08617C-9027-4A95-90B6-DA09F21C4E81}" type="slidenum">
              <a:rPr lang="es-ES" smtClean="0"/>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628650" y="6069330"/>
            <a:ext cx="792099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731520" y="575310"/>
            <a:ext cx="7696200" cy="5715000"/>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31520" y="576072"/>
            <a:ext cx="7696200" cy="5715000"/>
          </a:xfrm>
          <a:prstGeom prst="rect">
            <a:avLst/>
          </a:prstGeom>
          <a:blipFill dpi="0" rotWithShape="1">
            <a:blip r:embed="rId13"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14" cstate="print"/>
          <a:srcRect/>
          <a:stretch>
            <a:fillRect/>
          </a:stretch>
        </p:blipFill>
        <p:spPr bwMode="auto">
          <a:xfrm rot="1435684">
            <a:off x="543741" y="273091"/>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14" cstate="print"/>
          <a:srcRect/>
          <a:stretch>
            <a:fillRect/>
          </a:stretch>
        </p:blipFill>
        <p:spPr bwMode="auto">
          <a:xfrm rot="4096196">
            <a:off x="8115079" y="298163"/>
            <a:ext cx="566928" cy="566928"/>
          </a:xfrm>
          <a:prstGeom prst="rect">
            <a:avLst/>
          </a:prstGeom>
          <a:noFill/>
        </p:spPr>
      </p:pic>
      <p:sp>
        <p:nvSpPr>
          <p:cNvPr id="2" name="Title Placeholder 1"/>
          <p:cNvSpPr>
            <a:spLocks noGrp="1"/>
          </p:cNvSpPr>
          <p:nvPr>
            <p:ph type="title"/>
          </p:nvPr>
        </p:nvSpPr>
        <p:spPr>
          <a:xfrm>
            <a:off x="1095023" y="817582"/>
            <a:ext cx="6965245" cy="1202485"/>
          </a:xfrm>
          <a:prstGeom prst="rect">
            <a:avLst/>
          </a:prstGeom>
        </p:spPr>
        <p:txBody>
          <a:bodyPr vert="horz" lIns="91440" tIns="45720" rIns="91440" bIns="45720" rtlCol="0" anchor="ctr">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463040" y="2119257"/>
            <a:ext cx="6196405" cy="3603812"/>
          </a:xfrm>
          <a:prstGeom prst="rect">
            <a:avLst/>
          </a:prstGeom>
        </p:spPr>
        <p:txBody>
          <a:bodyPr vert="horz" lIns="91440" tIns="45720" rIns="91440" bIns="45720" rtlCol="0" anchor="t">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6454588" y="5809152"/>
            <a:ext cx="1213821" cy="365125"/>
          </a:xfrm>
          <a:prstGeom prst="rect">
            <a:avLst/>
          </a:prstGeom>
        </p:spPr>
        <p:txBody>
          <a:bodyPr vert="horz" lIns="91440" tIns="45720" rIns="91440" bIns="45720" rtlCol="0" anchor="ctr"/>
          <a:lstStyle>
            <a:lvl1pPr algn="r">
              <a:defRPr sz="1200">
                <a:solidFill>
                  <a:schemeClr val="tx2"/>
                </a:solidFill>
                <a:latin typeface="Rage Italic" pitchFamily="66" charset="0"/>
              </a:defRPr>
            </a:lvl1pPr>
          </a:lstStyle>
          <a:p>
            <a:fld id="{563D82EC-C8F7-4BF6-BF8F-B9FCC5C09139}" type="datetimeFigureOut">
              <a:rPr lang="es-ES" smtClean="0"/>
              <a:pPr/>
              <a:t>31/01/2020</a:t>
            </a:fld>
            <a:endParaRPr lang="es-ES"/>
          </a:p>
        </p:txBody>
      </p:sp>
      <p:sp>
        <p:nvSpPr>
          <p:cNvPr id="5" name="Footer Placeholder 4"/>
          <p:cNvSpPr>
            <a:spLocks noGrp="1"/>
          </p:cNvSpPr>
          <p:nvPr>
            <p:ph type="ftr" sz="quarter" idx="3"/>
          </p:nvPr>
        </p:nvSpPr>
        <p:spPr>
          <a:xfrm>
            <a:off x="914401" y="5809152"/>
            <a:ext cx="5540188" cy="365125"/>
          </a:xfrm>
          <a:prstGeom prst="rect">
            <a:avLst/>
          </a:prstGeom>
        </p:spPr>
        <p:txBody>
          <a:bodyPr vert="horz" lIns="91440" tIns="45720" rIns="91440" bIns="45720" rtlCol="0" anchor="ctr"/>
          <a:lstStyle>
            <a:lvl1pPr algn="l">
              <a:defRPr sz="1400">
                <a:solidFill>
                  <a:schemeClr val="tx2"/>
                </a:solidFill>
                <a:latin typeface="Rage Italic" pitchFamily="66" charset="0"/>
              </a:defRPr>
            </a:lvl1pPr>
          </a:lstStyle>
          <a:p>
            <a:endParaRPr lang="es-ES"/>
          </a:p>
        </p:txBody>
      </p:sp>
      <p:sp>
        <p:nvSpPr>
          <p:cNvPr id="6" name="Slide Number Placeholder 5"/>
          <p:cNvSpPr>
            <a:spLocks noGrp="1"/>
          </p:cNvSpPr>
          <p:nvPr>
            <p:ph type="sldNum" sz="quarter" idx="4"/>
          </p:nvPr>
        </p:nvSpPr>
        <p:spPr>
          <a:xfrm>
            <a:off x="7670202" y="5809152"/>
            <a:ext cx="554023" cy="365125"/>
          </a:xfrm>
          <a:prstGeom prst="rect">
            <a:avLst/>
          </a:prstGeom>
        </p:spPr>
        <p:txBody>
          <a:bodyPr vert="horz" lIns="91440" tIns="45720" rIns="91440" bIns="45720" rtlCol="0" anchor="ctr"/>
          <a:lstStyle>
            <a:lvl1pPr algn="r">
              <a:defRPr sz="1400">
                <a:solidFill>
                  <a:schemeClr val="tx2"/>
                </a:solidFill>
                <a:latin typeface="Rage Italic" pitchFamily="66" charset="0"/>
              </a:defRPr>
            </a:lvl1pPr>
          </a:lstStyle>
          <a:p>
            <a:fld id="{0E08617C-9027-4A95-90B6-DA09F21C4E81}"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2"/>
        </a:buClr>
        <a:buSzPct val="85000"/>
        <a:buFont typeface="Brush Script MT" pitchFamily="66" charset="0"/>
        <a:buChar char="O"/>
        <a:defRPr sz="2400" kern="1200">
          <a:solidFill>
            <a:schemeClr val="tx1"/>
          </a:solidFill>
          <a:latin typeface="+mn-lt"/>
          <a:ea typeface="+mn-ea"/>
          <a:cs typeface="+mn-cs"/>
        </a:defRPr>
      </a:lvl1pPr>
      <a:lvl2pPr marL="640080" indent="-274320" algn="l" defTabSz="914400" rtl="0" eaLnBrk="1" latinLnBrk="0" hangingPunct="1">
        <a:spcBef>
          <a:spcPct val="20000"/>
        </a:spcBef>
        <a:buClr>
          <a:schemeClr val="accent2"/>
        </a:buClr>
        <a:buSzPct val="85000"/>
        <a:buFont typeface="Brush Script MT" pitchFamily="66" charset="0"/>
        <a:buChar char="O"/>
        <a:defRPr sz="2200" kern="1200">
          <a:solidFill>
            <a:schemeClr val="tx1"/>
          </a:solidFill>
          <a:latin typeface="+mn-lt"/>
          <a:ea typeface="+mn-ea"/>
          <a:cs typeface="+mn-cs"/>
        </a:defRPr>
      </a:lvl2pPr>
      <a:lvl3pPr marL="914400" indent="-228600" algn="l" defTabSz="914400" rtl="0" eaLnBrk="1" latinLnBrk="0" hangingPunct="1">
        <a:spcBef>
          <a:spcPct val="20000"/>
        </a:spcBef>
        <a:buClr>
          <a:schemeClr val="accent2"/>
        </a:buClr>
        <a:buSzPct val="85000"/>
        <a:buFont typeface="Brush Script MT" pitchFamily="66" charset="0"/>
        <a:buChar char="O"/>
        <a:defRPr sz="2000" kern="1200">
          <a:solidFill>
            <a:schemeClr val="tx1"/>
          </a:solidFill>
          <a:latin typeface="+mn-lt"/>
          <a:ea typeface="+mn-ea"/>
          <a:cs typeface="+mn-cs"/>
        </a:defRPr>
      </a:lvl3pPr>
      <a:lvl4pPr marL="1280160" indent="-228600" algn="l" defTabSz="914400" rtl="0" eaLnBrk="1" latinLnBrk="0" hangingPunct="1">
        <a:spcBef>
          <a:spcPct val="20000"/>
        </a:spcBef>
        <a:buClr>
          <a:schemeClr val="accent2"/>
        </a:buClr>
        <a:buSzPct val="85000"/>
        <a:buFont typeface="Brush Script MT" pitchFamily="66" charset="0"/>
        <a:buChar char="O"/>
        <a:defRPr sz="1800" kern="1200">
          <a:solidFill>
            <a:schemeClr val="tx1"/>
          </a:solidFill>
          <a:latin typeface="+mn-lt"/>
          <a:ea typeface="+mn-ea"/>
          <a:cs typeface="+mn-cs"/>
        </a:defRPr>
      </a:lvl4pPr>
      <a:lvl5pPr marL="164592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5pPr>
      <a:lvl6pPr marL="201168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6pPr>
      <a:lvl7pPr marL="237744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7pPr>
      <a:lvl8pPr marL="274320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8pPr>
      <a:lvl9pPr marL="310896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descr="paz12-768x450.jpg"/>
          <p:cNvPicPr>
            <a:picLocks noChangeAspect="1"/>
          </p:cNvPicPr>
          <p:nvPr/>
        </p:nvPicPr>
        <p:blipFill>
          <a:blip r:embed="rId2"/>
          <a:stretch>
            <a:fillRect/>
          </a:stretch>
        </p:blipFill>
        <p:spPr>
          <a:xfrm>
            <a:off x="1115331" y="1268760"/>
            <a:ext cx="6984776" cy="4248472"/>
          </a:xfrm>
          <a:prstGeom prst="rect">
            <a:avLst/>
          </a:prstGeom>
        </p:spPr>
      </p:pic>
      <p:sp>
        <p:nvSpPr>
          <p:cNvPr id="4" name="3 CuadroTexto"/>
          <p:cNvSpPr txBox="1"/>
          <p:nvPr/>
        </p:nvSpPr>
        <p:spPr>
          <a:xfrm>
            <a:off x="571472" y="3286124"/>
            <a:ext cx="8072494" cy="1569660"/>
          </a:xfrm>
          <a:prstGeom prst="rect">
            <a:avLst/>
          </a:prstGeom>
          <a:noFill/>
        </p:spPr>
        <p:txBody>
          <a:bodyPr wrap="square" rtlCol="0">
            <a:spAutoFit/>
          </a:bodyPr>
          <a:lstStyle/>
          <a:p>
            <a:pPr algn="ctr"/>
            <a:r>
              <a:rPr lang="es-ES" sz="48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alibri" pitchFamily="34" charset="0"/>
                <a:cs typeface="Calibri" pitchFamily="34" charset="0"/>
              </a:rPr>
              <a:t>“MUJERES </a:t>
            </a:r>
            <a:r>
              <a:rPr lang="es-ES" sz="48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alibri" pitchFamily="34" charset="0"/>
                <a:cs typeface="Calibri" pitchFamily="34" charset="0"/>
              </a:rPr>
              <a:t>LUCHADORAS </a:t>
            </a:r>
          </a:p>
          <a:p>
            <a:pPr algn="ctr"/>
            <a:r>
              <a:rPr lang="es-ES" sz="48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alibri" pitchFamily="34" charset="0"/>
                <a:cs typeface="Calibri" pitchFamily="34" charset="0"/>
              </a:rPr>
              <a:t>POR</a:t>
            </a:r>
            <a:r>
              <a:rPr lang="es-ES" sz="48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alibri" pitchFamily="34" charset="0"/>
                <a:cs typeface="Calibri" pitchFamily="34" charset="0"/>
              </a:rPr>
              <a:t> LA </a:t>
            </a:r>
            <a:r>
              <a:rPr lang="es-ES" sz="48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alibri" pitchFamily="34" charset="0"/>
                <a:cs typeface="Calibri" pitchFamily="34" charset="0"/>
              </a:rPr>
              <a:t>PAZ”</a:t>
            </a:r>
            <a:endParaRPr lang="es-ES" sz="48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683568" y="1484784"/>
            <a:ext cx="7888960" cy="2857520"/>
          </a:xfrm>
        </p:spPr>
        <p:txBody>
          <a:bodyPr>
            <a:normAutofit fontScale="25000" lnSpcReduction="20000"/>
          </a:bodyPr>
          <a:lstStyle/>
          <a:p>
            <a:pPr algn="ctr">
              <a:buNone/>
            </a:pPr>
            <a:r>
              <a:rPr lang="es-ES" sz="14400" dirty="0" smtClean="0">
                <a:latin typeface="+mj-lt"/>
              </a:rPr>
              <a:t>El </a:t>
            </a:r>
            <a:r>
              <a:rPr lang="es-ES" sz="14400" dirty="0" smtClean="0">
                <a:latin typeface="+mj-lt"/>
              </a:rPr>
              <a:t>premio </a:t>
            </a:r>
            <a:r>
              <a:rPr lang="es-ES" sz="14400" dirty="0" smtClean="0">
                <a:latin typeface="+mj-lt"/>
              </a:rPr>
              <a:t>Nobel </a:t>
            </a:r>
            <a:r>
              <a:rPr lang="es-ES" sz="14400" dirty="0" smtClean="0">
                <a:latin typeface="+mj-lt"/>
              </a:rPr>
              <a:t>de la Paz fue creado en 1901 y a lo largo de su historia ha sido otorgado a 99 personas y a 20 organizaciones. </a:t>
            </a:r>
            <a:endParaRPr lang="es-ES" sz="14400" dirty="0" smtClean="0">
              <a:latin typeface="+mj-lt"/>
            </a:endParaRPr>
          </a:p>
          <a:p>
            <a:pPr algn="ctr">
              <a:buNone/>
            </a:pPr>
            <a:endParaRPr lang="es-ES" sz="14400" dirty="0" smtClean="0">
              <a:latin typeface="+mj-lt"/>
            </a:endParaRPr>
          </a:p>
          <a:p>
            <a:pPr algn="ctr">
              <a:buNone/>
            </a:pPr>
            <a:r>
              <a:rPr lang="es-ES" sz="14400" dirty="0" smtClean="0">
                <a:latin typeface="+mj-lt"/>
              </a:rPr>
              <a:t>De este total, sólo 17 mujeres han sido galardonadas, aunque muchas otras han sido candidatas.</a:t>
            </a:r>
          </a:p>
          <a:p>
            <a:endParaRPr lang="es-E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28596" y="1785926"/>
            <a:ext cx="8229600" cy="1143000"/>
          </a:xfrm>
        </p:spPr>
        <p:txBody>
          <a:bodyPr>
            <a:normAutofit/>
          </a:bodyPr>
          <a:lstStyle/>
          <a:p>
            <a:pPr algn="ctr"/>
            <a:r>
              <a:rPr lang="es-ES" dirty="0" smtClean="0"/>
              <a:t>“LUCHADORAS POR LA PAZ”</a:t>
            </a:r>
            <a:endParaRPr lang="es-ES" dirty="0"/>
          </a:p>
        </p:txBody>
      </p:sp>
      <p:pic>
        <p:nvPicPr>
          <p:cNvPr id="3" name="2 Imagen" descr="paz.jpg"/>
          <p:cNvPicPr>
            <a:picLocks noChangeAspect="1"/>
          </p:cNvPicPr>
          <p:nvPr/>
        </p:nvPicPr>
        <p:blipFill>
          <a:blip r:embed="rId2"/>
          <a:stretch>
            <a:fillRect/>
          </a:stretch>
        </p:blipFill>
        <p:spPr>
          <a:xfrm>
            <a:off x="0" y="3071810"/>
            <a:ext cx="9144000" cy="3410552"/>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Grp="1" noChangeAspect="1" noChangeArrowheads="1"/>
          </p:cNvPicPr>
          <p:nvPr>
            <p:ph idx="1"/>
          </p:nvPr>
        </p:nvPicPr>
        <p:blipFill>
          <a:blip r:embed="rId2"/>
          <a:srcRect/>
          <a:stretch>
            <a:fillRect/>
          </a:stretch>
        </p:blipFill>
        <p:spPr bwMode="auto">
          <a:xfrm>
            <a:off x="107505" y="1294583"/>
            <a:ext cx="8928992" cy="523948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3" name="2 CuadroTexto"/>
          <p:cNvSpPr txBox="1"/>
          <p:nvPr/>
        </p:nvSpPr>
        <p:spPr>
          <a:xfrm>
            <a:off x="1500166" y="714356"/>
            <a:ext cx="6000792" cy="584775"/>
          </a:xfrm>
          <a:prstGeom prst="rect">
            <a:avLst/>
          </a:prstGeom>
          <a:noFill/>
        </p:spPr>
        <p:txBody>
          <a:bodyPr wrap="square" rtlCol="0">
            <a:spAutoFit/>
          </a:bodyPr>
          <a:lstStyle/>
          <a:p>
            <a:pPr algn="ctr"/>
            <a:r>
              <a:rPr lang="es-ES" sz="32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alibri" pitchFamily="34" charset="0"/>
                <a:cs typeface="Calibri" pitchFamily="34" charset="0"/>
              </a:rPr>
              <a:t>BERTHA VON SUTTNER</a:t>
            </a:r>
            <a:endParaRPr lang="es-ES" sz="32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idx="1"/>
          </p:nvPr>
        </p:nvPicPr>
        <p:blipFill>
          <a:blip r:embed="rId2"/>
          <a:srcRect/>
          <a:stretch>
            <a:fillRect/>
          </a:stretch>
        </p:blipFill>
        <p:spPr bwMode="auto">
          <a:xfrm>
            <a:off x="0" y="1214422"/>
            <a:ext cx="9144000" cy="538293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3" name="2 CuadroTexto"/>
          <p:cNvSpPr txBox="1"/>
          <p:nvPr/>
        </p:nvSpPr>
        <p:spPr>
          <a:xfrm>
            <a:off x="1714480" y="642918"/>
            <a:ext cx="5357850" cy="584775"/>
          </a:xfrm>
          <a:prstGeom prst="rect">
            <a:avLst/>
          </a:prstGeom>
          <a:noFill/>
        </p:spPr>
        <p:txBody>
          <a:bodyPr wrap="square" rtlCol="0">
            <a:spAutoFit/>
          </a:bodyPr>
          <a:lstStyle/>
          <a:p>
            <a:pPr algn="ctr"/>
            <a:r>
              <a:rPr lang="es-ES" sz="32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alibri" pitchFamily="34" charset="0"/>
                <a:cs typeface="Calibri" pitchFamily="34" charset="0"/>
              </a:rPr>
              <a:t>JANE ADDAMS</a:t>
            </a:r>
            <a:endParaRPr lang="es-ES" sz="32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Grp="1" noChangeAspect="1" noChangeArrowheads="1"/>
          </p:cNvPicPr>
          <p:nvPr>
            <p:ph idx="1"/>
          </p:nvPr>
        </p:nvPicPr>
        <p:blipFill>
          <a:blip r:embed="rId2"/>
          <a:srcRect/>
          <a:stretch>
            <a:fillRect/>
          </a:stretch>
        </p:blipFill>
        <p:spPr bwMode="auto">
          <a:xfrm>
            <a:off x="107504" y="1214422"/>
            <a:ext cx="8928992" cy="531092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4" name="3 CuadroTexto"/>
          <p:cNvSpPr txBox="1"/>
          <p:nvPr/>
        </p:nvSpPr>
        <p:spPr>
          <a:xfrm>
            <a:off x="1673843" y="785793"/>
            <a:ext cx="5500726" cy="584775"/>
          </a:xfrm>
          <a:prstGeom prst="rect">
            <a:avLst/>
          </a:prstGeom>
          <a:noFill/>
        </p:spPr>
        <p:txBody>
          <a:bodyPr wrap="square" rtlCol="0">
            <a:spAutoFit/>
          </a:bodyPr>
          <a:lstStyle/>
          <a:p>
            <a:pPr algn="ctr"/>
            <a:r>
              <a:rPr lang="es-ES" sz="32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alibri" pitchFamily="34" charset="0"/>
                <a:cs typeface="Calibri" pitchFamily="34" charset="0"/>
              </a:rPr>
              <a:t>EMILY GREENE BALCH</a:t>
            </a:r>
            <a:endParaRPr lang="es-ES" sz="32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Grp="1" noChangeAspect="1" noChangeArrowheads="1"/>
          </p:cNvPicPr>
          <p:nvPr>
            <p:ph idx="1"/>
          </p:nvPr>
        </p:nvPicPr>
        <p:blipFill>
          <a:blip r:embed="rId2"/>
          <a:srcRect/>
          <a:stretch>
            <a:fillRect/>
          </a:stretch>
        </p:blipFill>
        <p:spPr bwMode="auto">
          <a:xfrm>
            <a:off x="251520" y="1500174"/>
            <a:ext cx="8784976" cy="516918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4 CuadroTexto"/>
          <p:cNvSpPr txBox="1"/>
          <p:nvPr/>
        </p:nvSpPr>
        <p:spPr>
          <a:xfrm>
            <a:off x="571472" y="857232"/>
            <a:ext cx="7715304" cy="584775"/>
          </a:xfrm>
          <a:prstGeom prst="rect">
            <a:avLst/>
          </a:prstGeom>
          <a:noFill/>
        </p:spPr>
        <p:txBody>
          <a:bodyPr wrap="square" rtlCol="0">
            <a:spAutoFit/>
          </a:bodyPr>
          <a:lstStyle/>
          <a:p>
            <a:pPr algn="ctr"/>
            <a:r>
              <a:rPr lang="es-ES" sz="32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alibri" pitchFamily="34" charset="0"/>
                <a:cs typeface="Calibri" pitchFamily="34" charset="0"/>
              </a:rPr>
              <a:t>BETTY WILLIAMS &amp; MAIREAD CORRIGAN</a:t>
            </a:r>
            <a:endParaRPr lang="es-ES" sz="32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Grp="1" noChangeAspect="1" noChangeArrowheads="1"/>
          </p:cNvPicPr>
          <p:nvPr>
            <p:ph idx="1"/>
          </p:nvPr>
        </p:nvPicPr>
        <p:blipFill>
          <a:blip r:embed="rId2"/>
          <a:srcRect/>
          <a:stretch>
            <a:fillRect/>
          </a:stretch>
        </p:blipFill>
        <p:spPr bwMode="auto">
          <a:xfrm>
            <a:off x="251520" y="1500174"/>
            <a:ext cx="8784976" cy="509717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3" name="2 CuadroTexto"/>
          <p:cNvSpPr txBox="1"/>
          <p:nvPr/>
        </p:nvSpPr>
        <p:spPr>
          <a:xfrm>
            <a:off x="1043608" y="857232"/>
            <a:ext cx="7128792" cy="584775"/>
          </a:xfrm>
          <a:prstGeom prst="rect">
            <a:avLst/>
          </a:prstGeom>
          <a:noFill/>
        </p:spPr>
        <p:txBody>
          <a:bodyPr wrap="square" rtlCol="0">
            <a:spAutoFit/>
          </a:bodyPr>
          <a:lstStyle/>
          <a:p>
            <a:pPr algn="ctr"/>
            <a:r>
              <a:rPr lang="es-ES" sz="32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mj-lt"/>
              </a:rPr>
              <a:t>MADRE TERESA DE CALCUTA</a:t>
            </a:r>
            <a:endParaRPr lang="es-ES" sz="32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mj-lt"/>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Grp="1" noChangeAspect="1" noChangeArrowheads="1"/>
          </p:cNvPicPr>
          <p:nvPr>
            <p:ph idx="1"/>
          </p:nvPr>
        </p:nvPicPr>
        <p:blipFill>
          <a:blip r:embed="rId2"/>
          <a:srcRect/>
          <a:stretch>
            <a:fillRect/>
          </a:stretch>
        </p:blipFill>
        <p:spPr bwMode="auto">
          <a:xfrm>
            <a:off x="251520" y="1482774"/>
            <a:ext cx="8784976" cy="518658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3" name="2 CuadroTexto"/>
          <p:cNvSpPr txBox="1"/>
          <p:nvPr/>
        </p:nvSpPr>
        <p:spPr>
          <a:xfrm>
            <a:off x="1643042" y="928670"/>
            <a:ext cx="5500726" cy="584775"/>
          </a:xfrm>
          <a:prstGeom prst="rect">
            <a:avLst/>
          </a:prstGeom>
          <a:noFill/>
        </p:spPr>
        <p:txBody>
          <a:bodyPr wrap="square" rtlCol="0">
            <a:spAutoFit/>
          </a:bodyPr>
          <a:lstStyle/>
          <a:p>
            <a:pPr algn="ctr"/>
            <a:r>
              <a:rPr lang="es-ES" sz="32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mj-lt"/>
              </a:rPr>
              <a:t>ALVA MYRDA</a:t>
            </a:r>
            <a:endParaRPr lang="es-ES" sz="32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mj-lt"/>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Grp="1" noChangeAspect="1" noChangeArrowheads="1"/>
          </p:cNvPicPr>
          <p:nvPr>
            <p:ph idx="1"/>
          </p:nvPr>
        </p:nvPicPr>
        <p:blipFill>
          <a:blip r:embed="rId2"/>
          <a:srcRect/>
          <a:stretch>
            <a:fillRect/>
          </a:stretch>
        </p:blipFill>
        <p:spPr bwMode="auto">
          <a:xfrm>
            <a:off x="251520" y="1428736"/>
            <a:ext cx="8712968" cy="516861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4" name="3 CuadroTexto"/>
          <p:cNvSpPr txBox="1"/>
          <p:nvPr/>
        </p:nvSpPr>
        <p:spPr>
          <a:xfrm>
            <a:off x="1357290" y="785794"/>
            <a:ext cx="6215106" cy="584775"/>
          </a:xfrm>
          <a:prstGeom prst="rect">
            <a:avLst/>
          </a:prstGeom>
          <a:noFill/>
        </p:spPr>
        <p:txBody>
          <a:bodyPr wrap="square" rtlCol="0">
            <a:spAutoFit/>
          </a:bodyPr>
          <a:lstStyle/>
          <a:p>
            <a:pPr algn="ctr"/>
            <a:r>
              <a:rPr lang="es-ES" sz="32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alibri" pitchFamily="34" charset="0"/>
                <a:cs typeface="Calibri" pitchFamily="34" charset="0"/>
              </a:rPr>
              <a:t>AUNG SAN SUU KYI</a:t>
            </a:r>
            <a:endParaRPr lang="es-ES" sz="3200"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Grp="1" noChangeAspect="1" noChangeArrowheads="1"/>
          </p:cNvPicPr>
          <p:nvPr>
            <p:ph idx="1"/>
          </p:nvPr>
        </p:nvPicPr>
        <p:blipFill>
          <a:blip r:embed="rId2"/>
          <a:srcRect/>
          <a:stretch>
            <a:fillRect/>
          </a:stretch>
        </p:blipFill>
        <p:spPr bwMode="auto">
          <a:xfrm>
            <a:off x="251520" y="1500174"/>
            <a:ext cx="8784976" cy="516918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3" name="2 CuadroTexto"/>
          <p:cNvSpPr txBox="1"/>
          <p:nvPr/>
        </p:nvSpPr>
        <p:spPr>
          <a:xfrm>
            <a:off x="1571604" y="714356"/>
            <a:ext cx="5786478" cy="584775"/>
          </a:xfrm>
          <a:prstGeom prst="rect">
            <a:avLst/>
          </a:prstGeom>
          <a:noFill/>
        </p:spPr>
        <p:txBody>
          <a:bodyPr wrap="square" rtlCol="0">
            <a:spAutoFit/>
          </a:bodyPr>
          <a:lstStyle/>
          <a:p>
            <a:pPr algn="ctr"/>
            <a:r>
              <a:rPr lang="es-ES" sz="32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alibri" pitchFamily="34" charset="0"/>
                <a:cs typeface="Calibri" pitchFamily="34" charset="0"/>
              </a:rPr>
              <a:t>RIGOBERTA MENCHÙ</a:t>
            </a:r>
            <a:endParaRPr lang="es-ES" sz="32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9" name="Picture 3"/>
          <p:cNvPicPr>
            <a:picLocks noGrp="1" noChangeAspect="1" noChangeArrowheads="1"/>
          </p:cNvPicPr>
          <p:nvPr>
            <p:ph idx="1"/>
          </p:nvPr>
        </p:nvPicPr>
        <p:blipFill>
          <a:blip r:embed="rId2"/>
          <a:srcRect/>
          <a:stretch>
            <a:fillRect/>
          </a:stretch>
        </p:blipFill>
        <p:spPr bwMode="auto">
          <a:xfrm>
            <a:off x="251520" y="1428736"/>
            <a:ext cx="8712968" cy="524062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3" name="2 CuadroTexto"/>
          <p:cNvSpPr txBox="1"/>
          <p:nvPr/>
        </p:nvSpPr>
        <p:spPr>
          <a:xfrm>
            <a:off x="1571604" y="785794"/>
            <a:ext cx="6072230" cy="584775"/>
          </a:xfrm>
          <a:prstGeom prst="rect">
            <a:avLst/>
          </a:prstGeom>
          <a:noFill/>
        </p:spPr>
        <p:txBody>
          <a:bodyPr wrap="square" rtlCol="0">
            <a:spAutoFit/>
          </a:bodyPr>
          <a:lstStyle/>
          <a:p>
            <a:pPr algn="ctr"/>
            <a:r>
              <a:rPr lang="es-ES" sz="32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mj-lt"/>
              </a:rPr>
              <a:t>JODY WILLIAMS</a:t>
            </a:r>
            <a:endParaRPr lang="es-ES" sz="32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mj-lt"/>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3" name="Picture 3"/>
          <p:cNvPicPr>
            <a:picLocks noGrp="1" noChangeAspect="1" noChangeArrowheads="1"/>
          </p:cNvPicPr>
          <p:nvPr>
            <p:ph idx="1"/>
          </p:nvPr>
        </p:nvPicPr>
        <p:blipFill>
          <a:blip r:embed="rId2"/>
          <a:srcRect/>
          <a:stretch>
            <a:fillRect/>
          </a:stretch>
        </p:blipFill>
        <p:spPr bwMode="auto">
          <a:xfrm>
            <a:off x="251520" y="1444314"/>
            <a:ext cx="8784976" cy="515303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3" name="2 CuadroTexto"/>
          <p:cNvSpPr txBox="1"/>
          <p:nvPr/>
        </p:nvSpPr>
        <p:spPr>
          <a:xfrm>
            <a:off x="1714480" y="785794"/>
            <a:ext cx="5786478" cy="584775"/>
          </a:xfrm>
          <a:prstGeom prst="rect">
            <a:avLst/>
          </a:prstGeom>
          <a:noFill/>
        </p:spPr>
        <p:txBody>
          <a:bodyPr wrap="square" rtlCol="0">
            <a:spAutoFit/>
          </a:bodyPr>
          <a:lstStyle/>
          <a:p>
            <a:pPr algn="ctr"/>
            <a:r>
              <a:rPr lang="es-ES" sz="32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mj-lt"/>
              </a:rPr>
              <a:t>SHIRIN EBADI</a:t>
            </a:r>
            <a:endParaRPr lang="es-ES" sz="32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mj-lt"/>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Grp="1" noChangeAspect="1" noChangeArrowheads="1"/>
          </p:cNvPicPr>
          <p:nvPr>
            <p:ph idx="1"/>
          </p:nvPr>
        </p:nvPicPr>
        <p:blipFill>
          <a:blip r:embed="rId2"/>
          <a:srcRect/>
          <a:stretch>
            <a:fillRect/>
          </a:stretch>
        </p:blipFill>
        <p:spPr bwMode="auto">
          <a:xfrm>
            <a:off x="179512" y="1500174"/>
            <a:ext cx="8856984" cy="516918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4" name="3 CuadroTexto"/>
          <p:cNvSpPr txBox="1"/>
          <p:nvPr/>
        </p:nvSpPr>
        <p:spPr>
          <a:xfrm>
            <a:off x="1643042" y="785794"/>
            <a:ext cx="5643602" cy="584775"/>
          </a:xfrm>
          <a:prstGeom prst="rect">
            <a:avLst/>
          </a:prstGeom>
          <a:noFill/>
        </p:spPr>
        <p:txBody>
          <a:bodyPr wrap="square" rtlCol="0">
            <a:spAutoFit/>
          </a:bodyPr>
          <a:lstStyle/>
          <a:p>
            <a:pPr algn="ctr"/>
            <a:r>
              <a:rPr lang="es-ES" sz="32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alibri" pitchFamily="34" charset="0"/>
                <a:cs typeface="Calibri" pitchFamily="34" charset="0"/>
              </a:rPr>
              <a:t>WANGARI MUTA MAATHAI</a:t>
            </a:r>
            <a:endParaRPr lang="es-ES" sz="32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Grp="1" noChangeAspect="1" noChangeArrowheads="1"/>
          </p:cNvPicPr>
          <p:nvPr>
            <p:ph idx="1"/>
          </p:nvPr>
        </p:nvPicPr>
        <p:blipFill>
          <a:blip r:embed="rId2"/>
          <a:srcRect/>
          <a:stretch>
            <a:fillRect/>
          </a:stretch>
        </p:blipFill>
        <p:spPr bwMode="auto">
          <a:xfrm>
            <a:off x="251520" y="1571612"/>
            <a:ext cx="8568952" cy="509774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4" name="3 CuadroTexto"/>
          <p:cNvSpPr txBox="1"/>
          <p:nvPr/>
        </p:nvSpPr>
        <p:spPr>
          <a:xfrm>
            <a:off x="755576" y="1071546"/>
            <a:ext cx="7488832" cy="369332"/>
          </a:xfrm>
          <a:prstGeom prst="rect">
            <a:avLst/>
          </a:prstGeom>
          <a:noFill/>
        </p:spPr>
        <p:txBody>
          <a:bodyPr wrap="square" rtlCol="0">
            <a:spAutoFit/>
          </a:bodyPr>
          <a:lstStyle/>
          <a:p>
            <a:pPr algn="ctr"/>
            <a:r>
              <a:rPr lang="es-ES"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alibri" pitchFamily="34" charset="0"/>
                <a:cs typeface="Calibri" pitchFamily="34" charset="0"/>
              </a:rPr>
              <a:t>ELEN JOHNSON / LEYMAH GBOWEE/ TAWAKKOL KARMAN</a:t>
            </a:r>
            <a:endParaRPr lang="es-ES"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Grp="1" noChangeAspect="1" noChangeArrowheads="1"/>
          </p:cNvPicPr>
          <p:nvPr>
            <p:ph idx="1"/>
          </p:nvPr>
        </p:nvPicPr>
        <p:blipFill>
          <a:blip r:embed="rId2"/>
          <a:stretch>
            <a:fillRect/>
          </a:stretch>
        </p:blipFill>
        <p:spPr bwMode="auto">
          <a:xfrm>
            <a:off x="179512" y="1513444"/>
            <a:ext cx="8856984" cy="508390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7" name="6 CuadroTexto"/>
          <p:cNvSpPr txBox="1"/>
          <p:nvPr/>
        </p:nvSpPr>
        <p:spPr>
          <a:xfrm>
            <a:off x="1857356" y="928670"/>
            <a:ext cx="5000660" cy="584775"/>
          </a:xfrm>
          <a:prstGeom prst="rect">
            <a:avLst/>
          </a:prstGeom>
          <a:noFill/>
        </p:spPr>
        <p:txBody>
          <a:bodyPr wrap="square" rtlCol="0">
            <a:spAutoFit/>
          </a:bodyPr>
          <a:lstStyle/>
          <a:p>
            <a:pPr algn="ctr"/>
            <a:r>
              <a:rPr lang="es-ES" sz="32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alibri" pitchFamily="34" charset="0"/>
                <a:cs typeface="Calibri" pitchFamily="34" charset="0"/>
              </a:rPr>
              <a:t>MALALA YOUSAFZAI</a:t>
            </a:r>
            <a:endParaRPr lang="es-ES" sz="32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redondeado"/>
          <p:cNvSpPr/>
          <p:nvPr/>
        </p:nvSpPr>
        <p:spPr>
          <a:xfrm>
            <a:off x="251520" y="1571612"/>
            <a:ext cx="8568952" cy="4953732"/>
          </a:xfrm>
          <a:prstGeom prst="roundRect">
            <a:avLst/>
          </a:prstGeom>
          <a:ln w="76200">
            <a:solidFill>
              <a:schemeClr val="tx1">
                <a:lumMod val="50000"/>
                <a:lumOff val="50000"/>
              </a:schemeClr>
            </a:solidFill>
          </a:ln>
          <a:effectLst>
            <a:outerShdw blurRad="152400" dist="317500" dir="5400000" sx="90000" sy="-19000" rotWithShape="0">
              <a:prstClr val="black">
                <a:alpha val="15000"/>
              </a:prstClr>
            </a:outerShdw>
          </a:effectLst>
        </p:spPr>
        <p:style>
          <a:lnRef idx="0">
            <a:schemeClr val="accent4"/>
          </a:lnRef>
          <a:fillRef idx="3">
            <a:schemeClr val="accent4"/>
          </a:fillRef>
          <a:effectRef idx="3">
            <a:schemeClr val="accent4"/>
          </a:effectRef>
          <a:fontRef idx="minor">
            <a:schemeClr val="lt1"/>
          </a:fontRef>
        </p:style>
        <p:txBody>
          <a:bodyPr rtlCol="0" anchor="ctr">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endParaRPr lang="es-ES" b="1">
              <a:ln/>
              <a:solidFill>
                <a:schemeClr val="accent3"/>
              </a:solidFill>
            </a:endParaRPr>
          </a:p>
        </p:txBody>
      </p:sp>
      <p:pic>
        <p:nvPicPr>
          <p:cNvPr id="6" name="5 Imagen" descr="índice.jpg"/>
          <p:cNvPicPr>
            <a:picLocks noChangeAspect="1"/>
          </p:cNvPicPr>
          <p:nvPr/>
        </p:nvPicPr>
        <p:blipFill>
          <a:blip r:embed="rId2"/>
          <a:stretch>
            <a:fillRect/>
          </a:stretch>
        </p:blipFill>
        <p:spPr>
          <a:xfrm>
            <a:off x="3000364" y="1785926"/>
            <a:ext cx="2381250" cy="1905000"/>
          </a:xfrm>
          <a:prstGeom prst="rect">
            <a:avLst/>
          </a:prstGeom>
          <a:ln>
            <a:noFill/>
          </a:ln>
          <a:effectLst>
            <a:outerShdw blurRad="292100" dist="139700" dir="2700000" algn="tl" rotWithShape="0">
              <a:srgbClr val="333333">
                <a:alpha val="65000"/>
              </a:srgbClr>
            </a:outerShdw>
          </a:effectLst>
        </p:spPr>
      </p:pic>
      <p:sp>
        <p:nvSpPr>
          <p:cNvPr id="9" name="8 CuadroTexto"/>
          <p:cNvSpPr txBox="1"/>
          <p:nvPr/>
        </p:nvSpPr>
        <p:spPr>
          <a:xfrm>
            <a:off x="988903" y="4293096"/>
            <a:ext cx="7056784" cy="2062103"/>
          </a:xfrm>
          <a:prstGeom prst="rect">
            <a:avLst/>
          </a:prstGeom>
          <a:noFill/>
        </p:spPr>
        <p:txBody>
          <a:bodyPr wrap="square" rtlCol="0">
            <a:spAutoFit/>
          </a:bodyPr>
          <a:lstStyle/>
          <a:p>
            <a:pPr algn="just"/>
            <a:r>
              <a:rPr lang="es-ES" sz="1600" dirty="0" smtClean="0">
                <a:solidFill>
                  <a:schemeClr val="tx1">
                    <a:lumMod val="75000"/>
                    <a:lumOff val="25000"/>
                  </a:schemeClr>
                </a:solidFill>
                <a:latin typeface="Calibri" pitchFamily="34" charset="0"/>
                <a:cs typeface="Calibri" pitchFamily="34" charset="0"/>
              </a:rPr>
              <a:t>Es una </a:t>
            </a:r>
            <a:r>
              <a:rPr lang="es-ES" sz="1600" dirty="0" smtClean="0">
                <a:solidFill>
                  <a:schemeClr val="tx1">
                    <a:lumMod val="75000"/>
                    <a:lumOff val="25000"/>
                  </a:schemeClr>
                </a:solidFill>
                <a:latin typeface="Calibri" pitchFamily="34" charset="0"/>
                <a:cs typeface="Calibri" pitchFamily="34" charset="0"/>
              </a:rPr>
              <a:t>activista de derechos humanos iraquí, embajadora de buena voluntad para la dignidad de los supervivientes de trata de personas de las Naciones Unidas desde septiembre de 2016, cuya misión está patrocinada y apoyada por Yazda, la organización global yazidí. En agosto de 2014, fue secuestrada y retenida por el Estado Islámico, y el 1 de junio de 2017, después de tres años, regresó a su ciudad de origen. En 2018 fue galardonada con el Premio Nobel de la Paz «por sus esfuerzos para erradicar la violencia sexual como arma en guerras y conflictos armados». </a:t>
            </a:r>
            <a:endParaRPr lang="es-ES" sz="1600" dirty="0">
              <a:solidFill>
                <a:schemeClr val="tx1">
                  <a:lumMod val="75000"/>
                  <a:lumOff val="25000"/>
                </a:schemeClr>
              </a:solidFill>
              <a:latin typeface="Calibri" pitchFamily="34" charset="0"/>
              <a:cs typeface="Calibri" pitchFamily="34" charset="0"/>
            </a:endParaRPr>
          </a:p>
        </p:txBody>
      </p:sp>
      <p:sp>
        <p:nvSpPr>
          <p:cNvPr id="12" name="11 CuadroTexto"/>
          <p:cNvSpPr txBox="1"/>
          <p:nvPr/>
        </p:nvSpPr>
        <p:spPr>
          <a:xfrm>
            <a:off x="1643042" y="3714752"/>
            <a:ext cx="5214974" cy="469359"/>
          </a:xfrm>
          <a:prstGeom prst="rect">
            <a:avLst/>
          </a:prstGeom>
          <a:noFill/>
        </p:spPr>
        <p:txBody>
          <a:bodyPr wrap="square" rtlCol="0">
            <a:spAutoFit/>
          </a:bodyPr>
          <a:lstStyle/>
          <a:p>
            <a:pPr algn="ctr"/>
            <a:r>
              <a:rPr lang="es-ES" sz="1400" b="1" dirty="0" smtClean="0">
                <a:latin typeface="Calibri" pitchFamily="34" charset="0"/>
                <a:cs typeface="Calibri" pitchFamily="34" charset="0"/>
              </a:rPr>
              <a:t>NADIA MURAD BASSEE TAHA</a:t>
            </a:r>
            <a:r>
              <a:rPr lang="es-ES" sz="1050" b="1" dirty="0" smtClean="0"/>
              <a:t>. </a:t>
            </a:r>
          </a:p>
          <a:p>
            <a:pPr algn="ctr"/>
            <a:r>
              <a:rPr lang="es-ES" sz="1050" b="1" dirty="0" smtClean="0">
                <a:latin typeface="Calibri" pitchFamily="34" charset="0"/>
                <a:cs typeface="Calibri" pitchFamily="34" charset="0"/>
              </a:rPr>
              <a:t>Premio Nobel de la Paz 2018</a:t>
            </a:r>
            <a:endParaRPr lang="es-ES" sz="1050" b="1" dirty="0">
              <a:latin typeface="Calibri" pitchFamily="34" charset="0"/>
              <a:cs typeface="Calibri" pitchFamily="34" charset="0"/>
            </a:endParaRPr>
          </a:p>
        </p:txBody>
      </p:sp>
      <p:sp>
        <p:nvSpPr>
          <p:cNvPr id="10" name="9 CuadroTexto"/>
          <p:cNvSpPr txBox="1"/>
          <p:nvPr/>
        </p:nvSpPr>
        <p:spPr>
          <a:xfrm>
            <a:off x="1643042" y="857232"/>
            <a:ext cx="5143536" cy="584775"/>
          </a:xfrm>
          <a:prstGeom prst="rect">
            <a:avLst/>
          </a:prstGeom>
          <a:noFill/>
        </p:spPr>
        <p:txBody>
          <a:bodyPr wrap="square" rtlCol="0">
            <a:spAutoFit/>
          </a:bodyPr>
          <a:lstStyle/>
          <a:p>
            <a:pPr algn="ctr"/>
            <a:r>
              <a:rPr lang="es-ES" sz="32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alibri" pitchFamily="34" charset="0"/>
                <a:cs typeface="Calibri" pitchFamily="34" charset="0"/>
              </a:rPr>
              <a:t>NADIA MURAD</a:t>
            </a:r>
            <a:endParaRPr lang="es-ES" sz="32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Rectángulo redondeado"/>
          <p:cNvSpPr/>
          <p:nvPr/>
        </p:nvSpPr>
        <p:spPr>
          <a:xfrm>
            <a:off x="188513" y="1500174"/>
            <a:ext cx="8775975" cy="5169186"/>
          </a:xfrm>
          <a:prstGeom prst="roundRect">
            <a:avLst/>
          </a:prstGeom>
          <a:ln w="76200">
            <a:solidFill>
              <a:schemeClr val="tx1">
                <a:lumMod val="50000"/>
                <a:lumOff val="50000"/>
              </a:schemeClr>
            </a:solidFill>
          </a:ln>
          <a:effectLst>
            <a:outerShdw blurRad="152400" dist="317500" dir="5400000" sx="90000" sy="-19000" rotWithShape="0">
              <a:prstClr val="black">
                <a:alpha val="15000"/>
              </a:prstClr>
            </a:outerShdw>
          </a:effectLst>
        </p:spPr>
        <p:style>
          <a:lnRef idx="3">
            <a:schemeClr val="lt1"/>
          </a:lnRef>
          <a:fillRef idx="1">
            <a:schemeClr val="accent5"/>
          </a:fillRef>
          <a:effectRef idx="1">
            <a:schemeClr val="accent5"/>
          </a:effectRef>
          <a:fontRef idx="minor">
            <a:schemeClr val="lt1"/>
          </a:fontRef>
        </p:style>
        <p:txBody>
          <a:bodyPr rtlCol="0" anchor="ctr">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endParaRPr lang="es-ES" b="1">
              <a:ln/>
              <a:solidFill>
                <a:schemeClr val="accent3"/>
              </a:solidFill>
            </a:endParaRPr>
          </a:p>
        </p:txBody>
      </p:sp>
      <p:pic>
        <p:nvPicPr>
          <p:cNvPr id="8" name="7 Marcador de contenido" descr="Irena_Sendlerowa_1942.jpg"/>
          <p:cNvPicPr>
            <a:picLocks noGrp="1" noChangeAspect="1"/>
          </p:cNvPicPr>
          <p:nvPr>
            <p:ph idx="1"/>
          </p:nvPr>
        </p:nvPicPr>
        <p:blipFill>
          <a:blip r:embed="rId2"/>
          <a:stretch>
            <a:fillRect/>
          </a:stretch>
        </p:blipFill>
        <p:spPr>
          <a:xfrm>
            <a:off x="827584" y="1772816"/>
            <a:ext cx="2973913" cy="338437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9" name="8 CuadroTexto"/>
          <p:cNvSpPr txBox="1"/>
          <p:nvPr/>
        </p:nvSpPr>
        <p:spPr>
          <a:xfrm>
            <a:off x="4065751" y="1704549"/>
            <a:ext cx="4316490" cy="4278094"/>
          </a:xfrm>
          <a:prstGeom prst="rect">
            <a:avLst/>
          </a:prstGeom>
          <a:noFill/>
        </p:spPr>
        <p:txBody>
          <a:bodyPr wrap="square" rtlCol="0">
            <a:spAutoFit/>
          </a:bodyPr>
          <a:lstStyle/>
          <a:p>
            <a:pPr algn="just"/>
            <a:r>
              <a:rPr lang="es-ES" sz="1600" b="1" dirty="0" smtClean="0">
                <a:latin typeface="Calibri" pitchFamily="34" charset="0"/>
                <a:cs typeface="Calibri" pitchFamily="34" charset="0"/>
              </a:rPr>
              <a:t>Irena Sendler</a:t>
            </a:r>
            <a:r>
              <a:rPr lang="es-ES" sz="1600" dirty="0" smtClean="0">
                <a:latin typeface="Calibri" pitchFamily="34" charset="0"/>
                <a:cs typeface="Calibri" pitchFamily="34" charset="0"/>
              </a:rPr>
              <a:t> o </a:t>
            </a:r>
            <a:r>
              <a:rPr lang="es-ES" sz="1600" b="1" dirty="0" smtClean="0">
                <a:latin typeface="Calibri" pitchFamily="34" charset="0"/>
                <a:cs typeface="Calibri" pitchFamily="34" charset="0"/>
              </a:rPr>
              <a:t>Irena Sendlerowa</a:t>
            </a:r>
            <a:r>
              <a:rPr lang="es-ES" sz="1600" dirty="0" smtClean="0">
                <a:latin typeface="Calibri" pitchFamily="34" charset="0"/>
                <a:cs typeface="Calibri" pitchFamily="34" charset="0"/>
              </a:rPr>
              <a:t> (Otwock, Varsovia, 15 de febrero de 1910 - Varsovia, 12 de mayo de 2008), conocida como «El Ángel del Gueto de Varsovia», fue una enfermera y trabajadora social polaca, que durante la Segunda Guerra Mundial ayudó y salvó a más de dos mil quinientos niños judíos prácticamente condenados a ser víctimas del Holocausto, arriesgando su propia vida. </a:t>
            </a:r>
            <a:endParaRPr lang="es-ES" sz="1600" dirty="0" smtClean="0">
              <a:latin typeface="Calibri" pitchFamily="34" charset="0"/>
              <a:cs typeface="Calibri" pitchFamily="34" charset="0"/>
            </a:endParaRPr>
          </a:p>
          <a:p>
            <a:pPr algn="just"/>
            <a:r>
              <a:rPr lang="es-ES" sz="1600" dirty="0" smtClean="0">
                <a:latin typeface="Calibri" pitchFamily="34" charset="0"/>
                <a:cs typeface="Calibri" pitchFamily="34" charset="0"/>
              </a:rPr>
              <a:t>Fue </a:t>
            </a:r>
            <a:r>
              <a:rPr lang="es-ES" sz="1600" dirty="0" smtClean="0">
                <a:latin typeface="Calibri" pitchFamily="34" charset="0"/>
                <a:cs typeface="Calibri" pitchFamily="34" charset="0"/>
              </a:rPr>
              <a:t>candidata al Premio Nobel de la Paz en el 2007, aunque finalmente no resultó elegida. Sin embargo, fue reconocida como Justa entre las Naciones, y se le otorgó la más alta distinción civil de Polonia, al ser nombrada dama de la Orden del Águila Blanca</a:t>
            </a:r>
            <a:r>
              <a:rPr lang="es-ES" sz="1600" dirty="0" smtClean="0">
                <a:latin typeface="Calibri" pitchFamily="34" charset="0"/>
                <a:cs typeface="Calibri" pitchFamily="34" charset="0"/>
              </a:rPr>
              <a:t>.</a:t>
            </a:r>
          </a:p>
          <a:p>
            <a:pPr algn="just"/>
            <a:r>
              <a:rPr lang="es-ES" sz="1600" dirty="0" err="1">
                <a:cs typeface="Calibri" pitchFamily="34" charset="0"/>
              </a:rPr>
              <a:t>Irena</a:t>
            </a:r>
            <a:r>
              <a:rPr lang="es-ES" sz="1600" dirty="0">
                <a:cs typeface="Calibri" pitchFamily="34" charset="0"/>
              </a:rPr>
              <a:t> </a:t>
            </a:r>
            <a:r>
              <a:rPr lang="es-ES" sz="1600" dirty="0" err="1">
                <a:cs typeface="Calibri" pitchFamily="34" charset="0"/>
              </a:rPr>
              <a:t>Sendler</a:t>
            </a:r>
            <a:r>
              <a:rPr lang="es-ES" sz="1600" dirty="0">
                <a:cs typeface="Calibri" pitchFamily="34" charset="0"/>
              </a:rPr>
              <a:t> salvó a </a:t>
            </a:r>
            <a:r>
              <a:rPr lang="es-ES" sz="1600" dirty="0" smtClean="0">
                <a:cs typeface="Calibri" pitchFamily="34" charset="0"/>
              </a:rPr>
              <a:t>2.500 </a:t>
            </a:r>
            <a:r>
              <a:rPr lang="es-ES" sz="1600" dirty="0">
                <a:cs typeface="Calibri" pitchFamily="34" charset="0"/>
              </a:rPr>
              <a:t>niños del Gueto de Varsovia</a:t>
            </a:r>
            <a:endParaRPr lang="es-ES" sz="1600" dirty="0">
              <a:latin typeface="Calibri" pitchFamily="34" charset="0"/>
              <a:cs typeface="Calibri" pitchFamily="34" charset="0"/>
            </a:endParaRPr>
          </a:p>
        </p:txBody>
      </p:sp>
      <p:sp>
        <p:nvSpPr>
          <p:cNvPr id="11" name="10 CuadroTexto"/>
          <p:cNvSpPr txBox="1"/>
          <p:nvPr/>
        </p:nvSpPr>
        <p:spPr>
          <a:xfrm>
            <a:off x="1331640" y="5321613"/>
            <a:ext cx="2000264" cy="261610"/>
          </a:xfrm>
          <a:prstGeom prst="rect">
            <a:avLst/>
          </a:prstGeom>
          <a:noFill/>
        </p:spPr>
        <p:txBody>
          <a:bodyPr wrap="square" rtlCol="0">
            <a:spAutoFit/>
          </a:bodyPr>
          <a:lstStyle/>
          <a:p>
            <a:pPr algn="ctr"/>
            <a:r>
              <a:rPr lang="es-ES" sz="1100" b="1" dirty="0" smtClean="0">
                <a:latin typeface="+mj-lt"/>
              </a:rPr>
              <a:t>IRENA SENDLER</a:t>
            </a:r>
            <a:endParaRPr lang="es-ES" sz="1100" b="1" dirty="0">
              <a:latin typeface="+mj-lt"/>
            </a:endParaRPr>
          </a:p>
        </p:txBody>
      </p:sp>
      <p:sp>
        <p:nvSpPr>
          <p:cNvPr id="2049" name="Rectangle 1"/>
          <p:cNvSpPr>
            <a:spLocks noChangeArrowheads="1"/>
          </p:cNvSpPr>
          <p:nvPr/>
        </p:nvSpPr>
        <p:spPr bwMode="auto">
          <a:xfrm>
            <a:off x="0" y="0"/>
            <a:ext cx="377026"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1800" b="0" i="0" u="none" strike="noStrike" cap="none" normalizeH="0" baseline="0" dirty="0" smtClean="0">
                <a:ln>
                  <a:noFill/>
                </a:ln>
                <a:solidFill>
                  <a:schemeClr val="tx1"/>
                </a:solidFill>
                <a:effectLst/>
                <a:latin typeface="Arial" charset="0"/>
                <a:cs typeface="Arial" charset="0"/>
              </a:rPr>
              <a:t>«.</a:t>
            </a:r>
          </a:p>
        </p:txBody>
      </p:sp>
      <p:sp>
        <p:nvSpPr>
          <p:cNvPr id="16" name="15 CuadroTexto"/>
          <p:cNvSpPr txBox="1"/>
          <p:nvPr/>
        </p:nvSpPr>
        <p:spPr>
          <a:xfrm>
            <a:off x="3595704" y="5853752"/>
            <a:ext cx="5256584" cy="815608"/>
          </a:xfrm>
          <a:prstGeom prst="rect">
            <a:avLst/>
          </a:prstGeom>
          <a:noFill/>
        </p:spPr>
        <p:txBody>
          <a:bodyPr wrap="square" rtlCol="0">
            <a:spAutoFit/>
          </a:bodyPr>
          <a:lstStyle/>
          <a:p>
            <a:pPr lvl="0" algn="ctr" fontAlgn="base">
              <a:spcBef>
                <a:spcPct val="0"/>
              </a:spcBef>
              <a:spcAft>
                <a:spcPct val="0"/>
              </a:spcAft>
            </a:pPr>
            <a:r>
              <a:rPr lang="es-ES" sz="1200" i="1" dirty="0" smtClean="0">
                <a:latin typeface="+mj-lt"/>
                <a:cs typeface="Calibri" pitchFamily="34" charset="0"/>
              </a:rPr>
              <a:t>«La razón por la cual rescaté a los niños tiene su origen en mi hogar, en mi infancia. Fui educada en la creencia de que una persona necesitada debe ser ayudada de corazón, sin mirar su religión o su nacionalidad.»</a:t>
            </a:r>
          </a:p>
          <a:p>
            <a:pPr lvl="0" algn="ctr" eaLnBrk="0" fontAlgn="base" hangingPunct="0">
              <a:spcBef>
                <a:spcPct val="0"/>
              </a:spcBef>
              <a:spcAft>
                <a:spcPct val="0"/>
              </a:spcAft>
            </a:pPr>
            <a:r>
              <a:rPr lang="es-ES" sz="1100" dirty="0" smtClean="0">
                <a:latin typeface="+mj-lt"/>
                <a:cs typeface="Calibri" pitchFamily="34" charset="0"/>
              </a:rPr>
              <a:t>.</a:t>
            </a:r>
            <a:endParaRPr lang="es-ES" sz="1100" dirty="0" smtClean="0">
              <a:latin typeface="+mj-lt"/>
              <a:cs typeface="Calibri" pitchFamily="34" charset="0"/>
            </a:endParaRPr>
          </a:p>
        </p:txBody>
      </p:sp>
      <p:sp>
        <p:nvSpPr>
          <p:cNvPr id="18" name="17 CuadroTexto"/>
          <p:cNvSpPr txBox="1"/>
          <p:nvPr/>
        </p:nvSpPr>
        <p:spPr>
          <a:xfrm>
            <a:off x="1785918" y="714356"/>
            <a:ext cx="5000660" cy="584775"/>
          </a:xfrm>
          <a:prstGeom prst="rect">
            <a:avLst/>
          </a:prstGeom>
          <a:noFill/>
        </p:spPr>
        <p:txBody>
          <a:bodyPr wrap="square" rtlCol="0">
            <a:spAutoFit/>
          </a:bodyPr>
          <a:lstStyle/>
          <a:p>
            <a:pPr algn="ctr"/>
            <a:r>
              <a:rPr lang="es-ES" sz="32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alibri" pitchFamily="34" charset="0"/>
                <a:cs typeface="Calibri" pitchFamily="34" charset="0"/>
              </a:rPr>
              <a:t>IRENA SENDLER</a:t>
            </a:r>
            <a:endParaRPr lang="es-ES" sz="32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8 Rectángulo redondeado"/>
          <p:cNvSpPr/>
          <p:nvPr/>
        </p:nvSpPr>
        <p:spPr>
          <a:xfrm>
            <a:off x="179512" y="1484783"/>
            <a:ext cx="8712968" cy="5092029"/>
          </a:xfrm>
          <a:prstGeom prst="roundRect">
            <a:avLst/>
          </a:prstGeom>
          <a:ln w="76200"/>
          <a:effectLst>
            <a:outerShdw blurRad="152400" dist="317500" dir="5400000" sx="90000" sy="-19000"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0" name="9 Imagen" descr="bertacaceres.jpg"/>
          <p:cNvPicPr>
            <a:picLocks noChangeAspect="1"/>
          </p:cNvPicPr>
          <p:nvPr/>
        </p:nvPicPr>
        <p:blipFill>
          <a:blip r:embed="rId2"/>
          <a:stretch>
            <a:fillRect/>
          </a:stretch>
        </p:blipFill>
        <p:spPr>
          <a:xfrm>
            <a:off x="1259632" y="2204864"/>
            <a:ext cx="2071702" cy="228601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1" name="10 CuadroTexto"/>
          <p:cNvSpPr txBox="1"/>
          <p:nvPr/>
        </p:nvSpPr>
        <p:spPr>
          <a:xfrm>
            <a:off x="3970622" y="1645528"/>
            <a:ext cx="4417802" cy="4524315"/>
          </a:xfrm>
          <a:prstGeom prst="rect">
            <a:avLst/>
          </a:prstGeom>
          <a:noFill/>
        </p:spPr>
        <p:txBody>
          <a:bodyPr wrap="square" rtlCol="0">
            <a:spAutoFit/>
          </a:bodyPr>
          <a:lstStyle/>
          <a:p>
            <a:pPr algn="just"/>
            <a:r>
              <a:rPr lang="es-ES" sz="1600" dirty="0" smtClean="0">
                <a:latin typeface="+mj-lt"/>
              </a:rPr>
              <a:t>Berta Cáceres era una mujer indígena Lenca y una de las defensoras de derechos humanos más conocidas en Honduras, que, desde hace 20 años, había defendido el territorio y los derechos del pueblo Lenca. En 1993 co-fundó el Consejo Cívico de Organizaciones Indígenas Populares (COPINH), el cual organizó feroces campañas contra los megaproyectos que violaban los derechos ambientales y a la tierra de las comunidades locales. Berta se enfrentó - y, a menudo derrotó a madereros ilegales, dueños de las plantaciones, corporaciones multinacionales y proyectos de represas que cortaban los suministros de alimentos y agua a las comunidades indígenas. </a:t>
            </a:r>
          </a:p>
          <a:p>
            <a:pPr algn="just"/>
            <a:r>
              <a:rPr lang="es-ES" sz="1600" dirty="0" smtClean="0">
                <a:latin typeface="+mj-lt"/>
              </a:rPr>
              <a:t>En 2015, Cáceres fue premiada con el prestigioso Premio Ambiental Goldman</a:t>
            </a:r>
            <a:r>
              <a:rPr lang="es-ES" sz="1600" b="1" dirty="0" smtClean="0">
                <a:latin typeface="+mj-lt"/>
              </a:rPr>
              <a:t> </a:t>
            </a:r>
            <a:r>
              <a:rPr lang="es-ES" sz="1600" dirty="0" smtClean="0">
                <a:latin typeface="+mj-lt"/>
              </a:rPr>
              <a:t>considerado el equivalente “ambiental” del premio Nobel de la paz.</a:t>
            </a:r>
            <a:endParaRPr lang="es-ES" sz="1600" dirty="0">
              <a:latin typeface="+mj-lt"/>
            </a:endParaRPr>
          </a:p>
        </p:txBody>
      </p:sp>
      <p:sp>
        <p:nvSpPr>
          <p:cNvPr id="12" name="11 CuadroTexto"/>
          <p:cNvSpPr txBox="1"/>
          <p:nvPr/>
        </p:nvSpPr>
        <p:spPr>
          <a:xfrm>
            <a:off x="1259632" y="4649179"/>
            <a:ext cx="2071702" cy="276999"/>
          </a:xfrm>
          <a:prstGeom prst="rect">
            <a:avLst/>
          </a:prstGeom>
          <a:noFill/>
        </p:spPr>
        <p:txBody>
          <a:bodyPr wrap="square" rtlCol="0">
            <a:spAutoFit/>
          </a:bodyPr>
          <a:lstStyle/>
          <a:p>
            <a:pPr algn="ctr"/>
            <a:r>
              <a:rPr lang="es-ES" sz="1200" b="1" dirty="0" smtClean="0">
                <a:latin typeface="+mj-lt"/>
              </a:rPr>
              <a:t>BERTA CÁCERES</a:t>
            </a:r>
            <a:endParaRPr lang="es-ES" sz="1200" b="1" dirty="0">
              <a:latin typeface="+mj-lt"/>
            </a:endParaRPr>
          </a:p>
        </p:txBody>
      </p:sp>
      <p:sp>
        <p:nvSpPr>
          <p:cNvPr id="13" name="12 CuadroTexto"/>
          <p:cNvSpPr txBox="1"/>
          <p:nvPr/>
        </p:nvSpPr>
        <p:spPr>
          <a:xfrm>
            <a:off x="1785918" y="692696"/>
            <a:ext cx="5000660" cy="584775"/>
          </a:xfrm>
          <a:prstGeom prst="rect">
            <a:avLst/>
          </a:prstGeom>
          <a:noFill/>
        </p:spPr>
        <p:txBody>
          <a:bodyPr wrap="square" rtlCol="0">
            <a:spAutoFit/>
          </a:bodyPr>
          <a:lstStyle/>
          <a:p>
            <a:pPr algn="ctr"/>
            <a:r>
              <a:rPr lang="es-ES" sz="32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alibri" pitchFamily="34" charset="0"/>
                <a:cs typeface="Calibri" pitchFamily="34" charset="0"/>
              </a:rPr>
              <a:t>BERTA CÁCERES</a:t>
            </a:r>
            <a:endParaRPr lang="es-ES" sz="32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redondeado"/>
          <p:cNvSpPr/>
          <p:nvPr/>
        </p:nvSpPr>
        <p:spPr>
          <a:xfrm>
            <a:off x="251520" y="1628800"/>
            <a:ext cx="8712968" cy="5112568"/>
          </a:xfrm>
          <a:prstGeom prst="roundRect">
            <a:avLst/>
          </a:prstGeom>
          <a:solidFill>
            <a:srgbClr val="D6569F"/>
          </a:solidFill>
          <a:ln w="76200">
            <a:solidFill>
              <a:schemeClr val="bg1">
                <a:lumMod val="50000"/>
              </a:schemeClr>
            </a:solidFill>
          </a:ln>
          <a:effectLst>
            <a:outerShdw blurRad="152400" dist="317500" dir="5400000" sx="90000" sy="-19000"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5" name="4 Imagen" descr="Amira Hass.jpeg"/>
          <p:cNvPicPr>
            <a:picLocks noChangeAspect="1"/>
          </p:cNvPicPr>
          <p:nvPr/>
        </p:nvPicPr>
        <p:blipFill>
          <a:blip r:embed="rId2" cstate="print"/>
          <a:stretch>
            <a:fillRect/>
          </a:stretch>
        </p:blipFill>
        <p:spPr>
          <a:xfrm>
            <a:off x="1187624" y="2285992"/>
            <a:ext cx="1857388" cy="2714644"/>
          </a:xfrm>
          <a:prstGeom prst="rect">
            <a:avLst/>
          </a:prstGeom>
          <a:ln>
            <a:noFill/>
          </a:ln>
          <a:effectLst>
            <a:outerShdw blurRad="292100" dist="139700" dir="2700000" algn="tl" rotWithShape="0">
              <a:srgbClr val="333333">
                <a:alpha val="65000"/>
              </a:srgbClr>
            </a:outerShdw>
          </a:effectLst>
        </p:spPr>
      </p:pic>
      <p:sp>
        <p:nvSpPr>
          <p:cNvPr id="7" name="6 CuadroTexto"/>
          <p:cNvSpPr txBox="1"/>
          <p:nvPr/>
        </p:nvSpPr>
        <p:spPr>
          <a:xfrm>
            <a:off x="3786182" y="2143116"/>
            <a:ext cx="4674250" cy="4278094"/>
          </a:xfrm>
          <a:prstGeom prst="rect">
            <a:avLst/>
          </a:prstGeom>
          <a:noFill/>
        </p:spPr>
        <p:txBody>
          <a:bodyPr wrap="square" rtlCol="0">
            <a:spAutoFit/>
          </a:bodyPr>
          <a:lstStyle/>
          <a:p>
            <a:pPr algn="just"/>
            <a:r>
              <a:rPr lang="es-ES" sz="1600" dirty="0" smtClean="0">
                <a:latin typeface="+mj-lt"/>
              </a:rPr>
              <a:t>Oficialmente es corresponsal de asuntos palestinos del diario israelí Haaretz, pero ella prefiere que la consideren una experta en la ocupación. Amira Hass, periodista israelí nacida en Jerusalén, muestra a sus compatriotas lo que ocurre a pocos kilómetros de sus casas, lo que muchos no quieren ver. Con residencia habitual en la ciudad cisjordana de Ramala, mantiene en realidad “un romance con Gaza”, según sus propias palabras. Hace años que pasa temporadas en la franja costera palestina y cuenta cómo es la vida en estado de sitio.</a:t>
            </a:r>
          </a:p>
          <a:p>
            <a:pPr algn="just"/>
            <a:r>
              <a:rPr lang="es-ES" sz="1600" dirty="0" smtClean="0">
                <a:latin typeface="+mj-lt"/>
              </a:rPr>
              <a:t>Para Hass, ganadora de premios tan prestigiosos como el UNESCO/Guillermo Cano World Press Freedom Prize (Premio Mundial UNESCO/Guillermo Cano a la Libertad de Prensa), el periodismo debe centrarse “en vigilar los centros de poder”. Más que objetiva, ella aspira a ser justa.</a:t>
            </a:r>
            <a:endParaRPr lang="es-ES" sz="1600" dirty="0">
              <a:latin typeface="+mj-lt"/>
            </a:endParaRPr>
          </a:p>
        </p:txBody>
      </p:sp>
      <p:sp>
        <p:nvSpPr>
          <p:cNvPr id="8" name="7 CuadroTexto"/>
          <p:cNvSpPr txBox="1"/>
          <p:nvPr/>
        </p:nvSpPr>
        <p:spPr>
          <a:xfrm>
            <a:off x="1187624" y="5138280"/>
            <a:ext cx="1872312" cy="276999"/>
          </a:xfrm>
          <a:prstGeom prst="rect">
            <a:avLst/>
          </a:prstGeom>
          <a:noFill/>
        </p:spPr>
        <p:txBody>
          <a:bodyPr wrap="square" rtlCol="0">
            <a:spAutoFit/>
          </a:bodyPr>
          <a:lstStyle/>
          <a:p>
            <a:pPr algn="ctr"/>
            <a:r>
              <a:rPr lang="es-ES" sz="1200" b="1" dirty="0" smtClean="0">
                <a:latin typeface="+mj-lt"/>
              </a:rPr>
              <a:t>AMIRA HASS</a:t>
            </a:r>
            <a:endParaRPr lang="es-ES" sz="1200" b="1" dirty="0">
              <a:latin typeface="+mj-lt"/>
            </a:endParaRPr>
          </a:p>
        </p:txBody>
      </p:sp>
      <p:sp>
        <p:nvSpPr>
          <p:cNvPr id="10" name="9 CuadroTexto"/>
          <p:cNvSpPr txBox="1"/>
          <p:nvPr/>
        </p:nvSpPr>
        <p:spPr>
          <a:xfrm>
            <a:off x="1571604" y="857232"/>
            <a:ext cx="5572164" cy="584775"/>
          </a:xfrm>
          <a:prstGeom prst="rect">
            <a:avLst/>
          </a:prstGeom>
          <a:noFill/>
        </p:spPr>
        <p:txBody>
          <a:bodyPr wrap="square" rtlCol="0">
            <a:spAutoFit/>
          </a:bodyPr>
          <a:lstStyle/>
          <a:p>
            <a:pPr algn="ctr"/>
            <a:r>
              <a:rPr lang="es-ES" sz="32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alibri" pitchFamily="34" charset="0"/>
                <a:cs typeface="Calibri" pitchFamily="34" charset="0"/>
              </a:rPr>
              <a:t>AMIRA HASS</a:t>
            </a:r>
            <a:endParaRPr lang="es-ES" sz="32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redondeado"/>
          <p:cNvSpPr/>
          <p:nvPr/>
        </p:nvSpPr>
        <p:spPr>
          <a:xfrm>
            <a:off x="251520" y="1442007"/>
            <a:ext cx="8784976" cy="5415993"/>
          </a:xfrm>
          <a:prstGeom prst="roundRect">
            <a:avLst/>
          </a:prstGeom>
          <a:solidFill>
            <a:srgbClr val="D13F05"/>
          </a:solidFill>
          <a:ln w="76200">
            <a:solidFill>
              <a:schemeClr val="tx1">
                <a:lumMod val="50000"/>
                <a:lumOff val="50000"/>
              </a:schemeClr>
            </a:solidFill>
          </a:ln>
          <a:effectLst>
            <a:outerShdw blurRad="152400" dist="317500" dir="5400000" sx="90000" sy="-19000"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5" name="4 Imagen" descr="images.jpg"/>
          <p:cNvPicPr>
            <a:picLocks noChangeAspect="1"/>
          </p:cNvPicPr>
          <p:nvPr/>
        </p:nvPicPr>
        <p:blipFill>
          <a:blip r:embed="rId2"/>
          <a:stretch>
            <a:fillRect/>
          </a:stretch>
        </p:blipFill>
        <p:spPr>
          <a:xfrm>
            <a:off x="1043608" y="2089964"/>
            <a:ext cx="2214578" cy="2571768"/>
          </a:xfrm>
          <a:prstGeom prst="rect">
            <a:avLst/>
          </a:prstGeom>
          <a:ln>
            <a:noFill/>
          </a:ln>
          <a:effectLst>
            <a:outerShdw blurRad="292100" dist="139700" dir="2700000" algn="tl" rotWithShape="0">
              <a:srgbClr val="333333">
                <a:alpha val="65000"/>
              </a:srgbClr>
            </a:outerShdw>
          </a:effectLst>
        </p:spPr>
      </p:pic>
      <p:sp>
        <p:nvSpPr>
          <p:cNvPr id="7" name="6 CuadroTexto"/>
          <p:cNvSpPr txBox="1"/>
          <p:nvPr/>
        </p:nvSpPr>
        <p:spPr>
          <a:xfrm>
            <a:off x="3491880" y="1754677"/>
            <a:ext cx="5400600" cy="5016758"/>
          </a:xfrm>
          <a:prstGeom prst="rect">
            <a:avLst/>
          </a:prstGeom>
          <a:noFill/>
        </p:spPr>
        <p:txBody>
          <a:bodyPr wrap="square" rtlCol="0">
            <a:spAutoFit/>
          </a:bodyPr>
          <a:lstStyle/>
          <a:p>
            <a:pPr algn="just"/>
            <a:r>
              <a:rPr lang="es-ES" sz="1600" dirty="0"/>
              <a:t>E</a:t>
            </a:r>
            <a:r>
              <a:rPr lang="es-ES" sz="1600" dirty="0" smtClean="0"/>
              <a:t>s </a:t>
            </a:r>
            <a:r>
              <a:rPr lang="es-ES" sz="1600" dirty="0" smtClean="0"/>
              <a:t>una activista ambiental sueca. En 2018 protestó por el cambio climático fuera del Parlamento sueco y organizó junto a otros estudiantes el movimiento de huelga climática escolar Fridays for Future</a:t>
            </a:r>
            <a:r>
              <a:rPr lang="es-ES" sz="1600" i="1" dirty="0" smtClean="0"/>
              <a:t>. </a:t>
            </a:r>
            <a:r>
              <a:rPr lang="es-ES" sz="1600" dirty="0" smtClean="0"/>
              <a:t>También participó en el mismo año en la Conferencia de las Naciones Unidas sobre el Cambio Climático</a:t>
            </a:r>
            <a:r>
              <a:rPr lang="es-ES" sz="1600" dirty="0" smtClean="0"/>
              <a:t>.</a:t>
            </a:r>
          </a:p>
          <a:p>
            <a:pPr algn="just"/>
            <a:endParaRPr lang="es-ES" sz="1600" dirty="0" smtClean="0"/>
          </a:p>
          <a:p>
            <a:pPr algn="just"/>
            <a:r>
              <a:rPr lang="es-ES" sz="1600" dirty="0" smtClean="0"/>
              <a:t>Ha viajado por todo el mundo para hablar con figuras políticas líderes convirtiéndose en una destacada portavoz de las causas ambientales y el calentamiento global en concreto</a:t>
            </a:r>
            <a:r>
              <a:rPr lang="es-ES" sz="1600" dirty="0" smtClean="0"/>
              <a:t>.</a:t>
            </a:r>
          </a:p>
          <a:p>
            <a:pPr algn="just"/>
            <a:endParaRPr lang="es-ES" sz="1600" dirty="0" smtClean="0"/>
          </a:p>
          <a:p>
            <a:pPr algn="just"/>
            <a:r>
              <a:rPr lang="es-ES" sz="1600" dirty="0" smtClean="0"/>
              <a:t>En 2019, Thunberg fue nominada para el Premio Nobel de la Paz por diputados del parlamento sueco (aunque finalmente no se lo concedieron). El 4 de octubre de 2019 la Fundación </a:t>
            </a:r>
            <a:r>
              <a:rPr lang="es-ES" sz="1600" dirty="0" err="1" smtClean="0"/>
              <a:t>Kids</a:t>
            </a:r>
            <a:r>
              <a:rPr lang="es-ES" sz="1600" dirty="0" smtClean="0"/>
              <a:t> </a:t>
            </a:r>
            <a:r>
              <a:rPr lang="es-ES" sz="1600" dirty="0" err="1" smtClean="0"/>
              <a:t>Rights</a:t>
            </a:r>
            <a:r>
              <a:rPr lang="es-ES" sz="1600" dirty="0" smtClean="0"/>
              <a:t> le otorgó el Premio Internacional de la Paz de los niños de 2019, galardón que fue entregado el 20 de noviembre en La Haya.</a:t>
            </a:r>
          </a:p>
          <a:p>
            <a:pPr algn="just"/>
            <a:r>
              <a:rPr lang="es-ES" sz="1600" dirty="0" smtClean="0"/>
              <a:t>La revista </a:t>
            </a:r>
            <a:r>
              <a:rPr lang="es-ES" sz="1600" i="1" dirty="0" smtClean="0"/>
              <a:t>Time</a:t>
            </a:r>
            <a:r>
              <a:rPr lang="es-ES" sz="1600" dirty="0" smtClean="0"/>
              <a:t> ha nombrado a esta joven activista como una de las 100 personas más influyentes del año. </a:t>
            </a:r>
          </a:p>
        </p:txBody>
      </p:sp>
      <p:sp>
        <p:nvSpPr>
          <p:cNvPr id="9" name="8 CuadroTexto"/>
          <p:cNvSpPr txBox="1"/>
          <p:nvPr/>
        </p:nvSpPr>
        <p:spPr>
          <a:xfrm>
            <a:off x="1043608" y="4880284"/>
            <a:ext cx="2286016" cy="276999"/>
          </a:xfrm>
          <a:prstGeom prst="rect">
            <a:avLst/>
          </a:prstGeom>
          <a:noFill/>
        </p:spPr>
        <p:txBody>
          <a:bodyPr wrap="square" rtlCol="0">
            <a:spAutoFit/>
          </a:bodyPr>
          <a:lstStyle/>
          <a:p>
            <a:pPr algn="ctr"/>
            <a:r>
              <a:rPr lang="es-ES" sz="1200" b="1" dirty="0" smtClean="0">
                <a:latin typeface="+mj-lt"/>
              </a:rPr>
              <a:t>GRETA THUNBERG</a:t>
            </a:r>
            <a:endParaRPr lang="es-ES" sz="1200" b="1" dirty="0">
              <a:latin typeface="+mj-lt"/>
            </a:endParaRPr>
          </a:p>
        </p:txBody>
      </p:sp>
      <p:sp>
        <p:nvSpPr>
          <p:cNvPr id="10" name="9 CuadroTexto"/>
          <p:cNvSpPr txBox="1"/>
          <p:nvPr/>
        </p:nvSpPr>
        <p:spPr>
          <a:xfrm>
            <a:off x="1643042" y="857232"/>
            <a:ext cx="5429288" cy="584775"/>
          </a:xfrm>
          <a:prstGeom prst="rect">
            <a:avLst/>
          </a:prstGeom>
          <a:noFill/>
        </p:spPr>
        <p:txBody>
          <a:bodyPr wrap="square" rtlCol="0">
            <a:spAutoFit/>
          </a:bodyPr>
          <a:lstStyle/>
          <a:p>
            <a:pPr algn="ctr"/>
            <a:r>
              <a:rPr lang="es-ES" sz="32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alibri" pitchFamily="34" charset="0"/>
                <a:cs typeface="Calibri" pitchFamily="34" charset="0"/>
              </a:rPr>
              <a:t>GRETTA THUNBERG</a:t>
            </a:r>
            <a:endParaRPr lang="es-ES" sz="32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hincheta">
  <a:themeElements>
    <a:clrScheme name="Chincheta">
      <a:dk1>
        <a:sysClr val="windowText" lastClr="000000"/>
      </a:dk1>
      <a:lt1>
        <a:sysClr val="window" lastClr="FFFFFF"/>
      </a:lt1>
      <a:dk2>
        <a:srgbClr val="465E9C"/>
      </a:dk2>
      <a:lt2>
        <a:srgbClr val="CCDDEA"/>
      </a:lt2>
      <a:accent1>
        <a:srgbClr val="FDA023"/>
      </a:accent1>
      <a:accent2>
        <a:srgbClr val="AA2B1E"/>
      </a:accent2>
      <a:accent3>
        <a:srgbClr val="71685C"/>
      </a:accent3>
      <a:accent4>
        <a:srgbClr val="64A73B"/>
      </a:accent4>
      <a:accent5>
        <a:srgbClr val="EB5605"/>
      </a:accent5>
      <a:accent6>
        <a:srgbClr val="B9CA1A"/>
      </a:accent6>
      <a:hlink>
        <a:srgbClr val="D83E2C"/>
      </a:hlink>
      <a:folHlink>
        <a:srgbClr val="ED7D27"/>
      </a:folHlink>
    </a:clrScheme>
    <a:fontScheme name="Chincheta">
      <a:majorFont>
        <a:latin typeface="Constantia"/>
        <a:ea typeface=""/>
        <a:cs typeface=""/>
        <a:font script="Jpan" typeface="HGS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a:ea typeface=""/>
        <a:cs typeface=""/>
        <a:font script="Grek" typeface="Arial"/>
        <a:font script="Cyrl" typeface="Arial"/>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hincheta">
      <a:fillStyleLst>
        <a:solidFill>
          <a:schemeClr val="phClr"/>
        </a:solidFill>
        <a:gradFill rotWithShape="1">
          <a:gsLst>
            <a:gs pos="0">
              <a:schemeClr val="phClr">
                <a:tint val="50000"/>
                <a:satMod val="180000"/>
                <a:lumMod val="100000"/>
              </a:schemeClr>
            </a:gs>
            <a:gs pos="40000">
              <a:schemeClr val="phClr">
                <a:tint val="60000"/>
                <a:satMod val="130000"/>
                <a:lumMod val="100000"/>
              </a:schemeClr>
            </a:gs>
            <a:gs pos="100000">
              <a:schemeClr val="phClr">
                <a:tint val="96000"/>
                <a:lumMod val="108000"/>
              </a:schemeClr>
            </a:gs>
          </a:gsLst>
          <a:lin ang="5400000" scaled="0"/>
        </a:gradFill>
        <a:gradFill rotWithShape="1">
          <a:gsLst>
            <a:gs pos="0">
              <a:schemeClr val="phClr"/>
            </a:gs>
            <a:gs pos="100000">
              <a:schemeClr val="phClr">
                <a:shade val="76000"/>
                <a:lumMod val="90000"/>
              </a:schemeClr>
            </a:gs>
          </a:gsLst>
          <a:lin ang="5400000" scaled="0"/>
        </a:gradFill>
      </a:fillStyleLst>
      <a:lnStyleLst>
        <a:ln w="9525" cap="flat" cmpd="sng" algn="ctr">
          <a:solidFill>
            <a:schemeClr val="phClr"/>
          </a:solidFill>
          <a:prstDash val="solid"/>
        </a:ln>
        <a:ln w="15875" cap="flat" cmpd="sng" algn="ctr">
          <a:solidFill>
            <a:schemeClr val="phClr">
              <a:shade val="80000"/>
              <a:lumMod val="90000"/>
            </a:schemeClr>
          </a:solidFill>
          <a:prstDash val="solid"/>
        </a:ln>
        <a:ln w="25400" cap="flat" cmpd="sng" algn="ctr">
          <a:solidFill>
            <a:schemeClr val="phClr"/>
          </a:solidFill>
          <a:prstDash val="solid"/>
        </a:ln>
      </a:lnStyleLst>
      <a:effectStyleLst>
        <a:effectStyle>
          <a:effectLst/>
        </a:effectStyle>
        <a:effectStyle>
          <a:effectLst>
            <a:outerShdw blurRad="38100" dist="38100" dir="4800000" sx="98000" sy="98000" rotWithShape="0">
              <a:srgbClr val="000000">
                <a:alpha val="32000"/>
              </a:srgbClr>
            </a:outerShdw>
          </a:effectLst>
        </a:effectStyle>
        <a:effectStyle>
          <a:effectLst>
            <a:outerShdw blurRad="38100" dist="38100" dir="4800000" sx="96000" sy="96000" rotWithShape="0">
              <a:srgbClr val="000000">
                <a:alpha val="40000"/>
              </a:srgbClr>
            </a:outerShdw>
          </a:effectLst>
          <a:scene3d>
            <a:camera prst="orthographicFront">
              <a:rot lat="0" lon="0" rev="0"/>
            </a:camera>
            <a:lightRig rig="threePt" dir="t">
              <a:rot lat="0" lon="0" rev="3240000"/>
            </a:lightRig>
          </a:scene3d>
          <a:sp3d>
            <a:bevelT w="28575" h="28575"/>
          </a:sp3d>
        </a:effectStyle>
      </a:effectStyleLst>
      <a:bgFillStyleLst>
        <a:solidFill>
          <a:schemeClr val="phClr">
            <a:tint val="93000"/>
          </a:schemeClr>
        </a:solidFill>
        <a:blipFill rotWithShape="1">
          <a:blip xmlns:r="http://schemas.openxmlformats.org/officeDocument/2006/relationships" r:embed="rId1">
            <a:duotone>
              <a:schemeClr val="phClr">
                <a:shade val="80000"/>
                <a:satMod val="140000"/>
                <a:lumMod val="50000"/>
              </a:schemeClr>
              <a:schemeClr val="phClr">
                <a:tint val="95000"/>
                <a:satMod val="180000"/>
                <a:lumMod val="160000"/>
              </a:schemeClr>
            </a:duotone>
          </a:blip>
          <a:stretch/>
        </a:blipFill>
        <a:blipFill rotWithShape="1">
          <a:blip xmlns:r="http://schemas.openxmlformats.org/officeDocument/2006/relationships" r:embed="rId2">
            <a:duotone>
              <a:schemeClr val="phClr">
                <a:tint val="98000"/>
                <a:shade val="90000"/>
                <a:satMod val="120000"/>
                <a:lumMod val="54000"/>
              </a:schemeClr>
              <a:schemeClr val="phClr">
                <a:tint val="80000"/>
                <a:satMod val="160000"/>
                <a:lumMod val="14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Pushpin</Template>
  <TotalTime>342</TotalTime>
  <Words>741</Words>
  <Application>Microsoft Office PowerPoint</Application>
  <PresentationFormat>Presentación en pantalla (4:3)</PresentationFormat>
  <Paragraphs>47</Paragraphs>
  <Slides>21</Slides>
  <Notes>0</Notes>
  <HiddenSlides>0</HiddenSlides>
  <MMClips>0</MMClips>
  <ScaleCrop>false</ScaleCrop>
  <HeadingPairs>
    <vt:vector size="4" baseType="variant">
      <vt:variant>
        <vt:lpstr>Tema</vt:lpstr>
      </vt:variant>
      <vt:variant>
        <vt:i4>1</vt:i4>
      </vt:variant>
      <vt:variant>
        <vt:lpstr>Títulos de diapositiva</vt:lpstr>
      </vt:variant>
      <vt:variant>
        <vt:i4>21</vt:i4>
      </vt:variant>
    </vt:vector>
  </HeadingPairs>
  <TitlesOfParts>
    <vt:vector size="22" baseType="lpstr">
      <vt:lpstr>Chincheta</vt:lpstr>
      <vt:lpstr>Presentación de PowerPoint</vt:lpstr>
      <vt:lpstr>Presentación de PowerPoint</vt:lpstr>
      <vt:lpstr>“LUCHADORAS POR LA PAZ”</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SystemNet Computer</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CASA</dc:creator>
  <cp:lastModifiedBy>Alumno</cp:lastModifiedBy>
  <cp:revision>41</cp:revision>
  <dcterms:created xsi:type="dcterms:W3CDTF">2020-01-28T12:41:02Z</dcterms:created>
  <dcterms:modified xsi:type="dcterms:W3CDTF">2020-01-31T10:28:34Z</dcterms:modified>
</cp:coreProperties>
</file>